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374A6-5132-400A-992F-17BBF6C7C03F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7A461-1030-44DA-A7D3-9A51043D5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39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84B-BF41-4DFA-9480-E416CB599ECB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EB3-3B9C-4369-B478-0A5CB830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4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84B-BF41-4DFA-9480-E416CB599ECB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EB3-3B9C-4369-B478-0A5CB830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84B-BF41-4DFA-9480-E416CB599ECB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EB3-3B9C-4369-B478-0A5CB830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16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3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84B-BF41-4DFA-9480-E416CB599ECB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EB3-3B9C-4369-B478-0A5CB830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84B-BF41-4DFA-9480-E416CB599ECB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EB3-3B9C-4369-B478-0A5CB830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59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84B-BF41-4DFA-9480-E416CB599ECB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EB3-3B9C-4369-B478-0A5CB830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3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84B-BF41-4DFA-9480-E416CB599ECB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EB3-3B9C-4369-B478-0A5CB830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7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84B-BF41-4DFA-9480-E416CB599ECB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EB3-3B9C-4369-B478-0A5CB830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3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84B-BF41-4DFA-9480-E416CB599ECB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EB3-3B9C-4369-B478-0A5CB830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4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84B-BF41-4DFA-9480-E416CB599ECB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EB3-3B9C-4369-B478-0A5CB830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5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84B-BF41-4DFA-9480-E416CB599ECB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EB3-3B9C-4369-B478-0A5CB830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6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B484B-BF41-4DFA-9480-E416CB599ECB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D4EB3-3B9C-4369-B478-0A5CB830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8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112713" y="49213"/>
            <a:ext cx="7604126" cy="614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1" dirty="0">
                <a:solidFill>
                  <a:srgbClr val="820000"/>
                </a:solidFill>
              </a:rPr>
              <a:t>Improved</a:t>
            </a:r>
            <a:r>
              <a:rPr lang="en-US" sz="1800" dirty="0">
                <a:solidFill>
                  <a:srgbClr val="820000"/>
                </a:solidFill>
              </a:rPr>
              <a:t> </a:t>
            </a:r>
            <a:r>
              <a:rPr lang="en-US" sz="1800" b="1" dirty="0" smtClean="0">
                <a:solidFill>
                  <a:srgbClr val="820000"/>
                </a:solidFill>
              </a:rPr>
              <a:t>Laboratory </a:t>
            </a:r>
            <a:r>
              <a:rPr lang="en-US" sz="1800" b="1" dirty="0">
                <a:solidFill>
                  <a:srgbClr val="820000"/>
                </a:solidFill>
              </a:rPr>
              <a:t>Safety through the Development of</a:t>
            </a:r>
            <a:r>
              <a:rPr lang="en-US" sz="1800" b="1" i="1" dirty="0">
                <a:solidFill>
                  <a:srgbClr val="820000"/>
                </a:solidFill>
              </a:rPr>
              <a:t> </a:t>
            </a:r>
            <a:r>
              <a:rPr lang="en-US" sz="1800" b="1" i="1" dirty="0" smtClean="0">
                <a:solidFill>
                  <a:srgbClr val="820000"/>
                </a:solidFill>
              </a:rPr>
              <a:t/>
            </a:r>
            <a:br>
              <a:rPr lang="en-US" sz="1800" b="1" i="1" dirty="0" smtClean="0">
                <a:solidFill>
                  <a:srgbClr val="820000"/>
                </a:solidFill>
              </a:rPr>
            </a:br>
            <a:r>
              <a:rPr lang="en-US" sz="1800" b="1" i="1" dirty="0" smtClean="0">
                <a:solidFill>
                  <a:srgbClr val="820000"/>
                </a:solidFill>
              </a:rPr>
              <a:t>Homo </a:t>
            </a:r>
            <a:r>
              <a:rPr lang="en-US" sz="1800" b="1" i="1" dirty="0" err="1" smtClean="0">
                <a:solidFill>
                  <a:srgbClr val="820000"/>
                </a:solidFill>
              </a:rPr>
              <a:t>Coprophagus</a:t>
            </a:r>
            <a:r>
              <a:rPr lang="en-US" sz="1800" b="1" i="1" dirty="0" smtClean="0">
                <a:solidFill>
                  <a:srgbClr val="820000"/>
                </a:solidFill>
              </a:rPr>
              <a:t> </a:t>
            </a:r>
            <a:r>
              <a:rPr lang="en-US" sz="1800" b="1" i="1" dirty="0" err="1">
                <a:solidFill>
                  <a:srgbClr val="820000"/>
                </a:solidFill>
              </a:rPr>
              <a:t>Somnambulus</a:t>
            </a:r>
            <a:r>
              <a:rPr lang="en-US" sz="1800" b="1" i="1" dirty="0">
                <a:solidFill>
                  <a:srgbClr val="820000"/>
                </a:solidFill>
              </a:rPr>
              <a:t> </a:t>
            </a:r>
            <a:r>
              <a:rPr lang="en-US" sz="1800" b="1" dirty="0">
                <a:solidFill>
                  <a:srgbClr val="820000"/>
                </a:solidFill>
              </a:rPr>
              <a:t>Management </a:t>
            </a:r>
            <a:r>
              <a:rPr lang="en-US" sz="1800" b="1" dirty="0" smtClean="0">
                <a:solidFill>
                  <a:srgbClr val="820000"/>
                </a:solidFill>
              </a:rPr>
              <a:t>Tools</a:t>
            </a:r>
            <a:endParaRPr lang="en-US" sz="1200" b="1" i="1" dirty="0" smtClean="0">
              <a:solidFill>
                <a:srgbClr val="820000"/>
              </a:solidFill>
            </a:endParaRP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4537075" y="728663"/>
            <a:ext cx="34925" cy="5580062"/>
          </a:xfrm>
          <a:prstGeom prst="line">
            <a:avLst/>
          </a:prstGeom>
          <a:noFill/>
          <a:ln w="28575">
            <a:solidFill>
              <a:srgbClr val="8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96838" y="1155700"/>
            <a:ext cx="4321175" cy="1130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1200" i="1" dirty="0"/>
              <a:t>C</a:t>
            </a:r>
            <a:r>
              <a:rPr lang="en-US" sz="1200" i="1" dirty="0" smtClean="0"/>
              <a:t>onduct research </a:t>
            </a:r>
            <a:r>
              <a:rPr lang="en-US" sz="1200" i="1" dirty="0"/>
              <a:t>on mitigating zombie infestations within our projects </a:t>
            </a:r>
            <a:r>
              <a:rPr lang="en-US" sz="1200" i="1" dirty="0" smtClean="0"/>
              <a:t>laboratory.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1200" i="1" dirty="0" smtClean="0"/>
              <a:t>Develop new analytical equipment and collect database </a:t>
            </a:r>
            <a:r>
              <a:rPr lang="en-US" sz="1200" i="1" dirty="0"/>
              <a:t>on zombie </a:t>
            </a:r>
            <a:r>
              <a:rPr lang="en-US" sz="1200" i="1" dirty="0" smtClean="0"/>
              <a:t>properties.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1200" i="1" dirty="0" smtClean="0"/>
              <a:t>Develop </a:t>
            </a:r>
            <a:r>
              <a:rPr lang="en-US" sz="1200" i="1" dirty="0"/>
              <a:t>and </a:t>
            </a:r>
            <a:r>
              <a:rPr lang="en-US" sz="1200" i="1" dirty="0" smtClean="0"/>
              <a:t>validate </a:t>
            </a:r>
            <a:r>
              <a:rPr lang="en-US" sz="1200" i="1" dirty="0"/>
              <a:t>novel </a:t>
            </a:r>
            <a:r>
              <a:rPr lang="en-US" sz="1200" i="1" dirty="0" smtClean="0"/>
              <a:t>zombie pacification devices</a:t>
            </a:r>
            <a:r>
              <a:rPr lang="en-US" sz="1200" dirty="0" smtClean="0"/>
              <a:t>.</a:t>
            </a:r>
            <a:endParaRPr lang="en-US" sz="1200" i="1" dirty="0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4925" y="730250"/>
            <a:ext cx="43926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 smtClean="0">
                <a:solidFill>
                  <a:srgbClr val="756D43"/>
                </a:solidFill>
              </a:rPr>
              <a:t>Project Summary:</a:t>
            </a:r>
            <a:endParaRPr lang="en-US" sz="1600" b="1" dirty="0">
              <a:solidFill>
                <a:srgbClr val="756D43"/>
              </a:solidFill>
            </a:endParaRPr>
          </a:p>
        </p:txBody>
      </p:sp>
      <p:sp>
        <p:nvSpPr>
          <p:cNvPr id="3079" name="Text Box 9"/>
          <p:cNvSpPr txBox="1">
            <a:spLocks noChangeArrowheads="1"/>
          </p:cNvSpPr>
          <p:nvPr/>
        </p:nvSpPr>
        <p:spPr bwMode="auto">
          <a:xfrm>
            <a:off x="34925" y="2468563"/>
            <a:ext cx="22685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 smtClean="0">
                <a:solidFill>
                  <a:srgbClr val="756D43"/>
                </a:solidFill>
              </a:rPr>
              <a:t>Project Impact:</a:t>
            </a:r>
            <a:endParaRPr lang="en-US" sz="1600" b="1" dirty="0">
              <a:solidFill>
                <a:srgbClr val="756D43"/>
              </a:solidFill>
            </a:endParaRPr>
          </a:p>
        </p:txBody>
      </p: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96837" y="2805112"/>
            <a:ext cx="4321175" cy="12017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1200" i="1" dirty="0" smtClean="0"/>
              <a:t>Remedy one of the top 5 causes of death within our projects laboratory.</a:t>
            </a:r>
            <a:endParaRPr lang="en-US" sz="1200" i="1" dirty="0"/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1200" i="1" dirty="0" smtClean="0"/>
              <a:t>Develop a life and cost-saving zombie database, SOP, preparedness kit.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1200" i="1" dirty="0" smtClean="0"/>
              <a:t>Our students gain marketable undead management skills.</a:t>
            </a:r>
            <a:endParaRPr lang="en-US" sz="1200" dirty="0"/>
          </a:p>
        </p:txBody>
      </p:sp>
      <p:sp>
        <p:nvSpPr>
          <p:cNvPr id="3081" name="Text Box 17"/>
          <p:cNvSpPr txBox="1">
            <a:spLocks noChangeArrowheads="1"/>
          </p:cNvSpPr>
          <p:nvPr/>
        </p:nvSpPr>
        <p:spPr bwMode="auto">
          <a:xfrm>
            <a:off x="3810000" y="559713"/>
            <a:ext cx="5334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100" dirty="0" smtClean="0"/>
              <a:t>Anthony Butterfield </a:t>
            </a:r>
            <a:br>
              <a:rPr lang="en-US" sz="1100" dirty="0" smtClean="0"/>
            </a:br>
            <a:r>
              <a:rPr lang="en-US" sz="1100" dirty="0" smtClean="0"/>
              <a:t>tony.butterfield@utah.edu </a:t>
            </a:r>
            <a:endParaRPr lang="en-US" sz="1100" dirty="0"/>
          </a:p>
        </p:txBody>
      </p:sp>
      <p:sp>
        <p:nvSpPr>
          <p:cNvPr id="3082" name="Text Box 22"/>
          <p:cNvSpPr txBox="1">
            <a:spLocks noChangeArrowheads="1"/>
          </p:cNvSpPr>
          <p:nvPr/>
        </p:nvSpPr>
        <p:spPr bwMode="auto">
          <a:xfrm>
            <a:off x="7567613" y="0"/>
            <a:ext cx="1576387" cy="52322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dirty="0"/>
              <a:t> </a:t>
            </a:r>
            <a:r>
              <a:rPr lang="en-US" sz="1400" b="1" dirty="0" smtClean="0"/>
              <a:t>Funds $125</a:t>
            </a:r>
          </a:p>
          <a:p>
            <a:r>
              <a:rPr lang="en-US" sz="1400" b="1" dirty="0" smtClean="0"/>
              <a:t>Freshmen: 5</a:t>
            </a:r>
            <a:endParaRPr lang="en-US" sz="14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39579"/>
              </p:ext>
            </p:extLst>
          </p:nvPr>
        </p:nvGraphicFramePr>
        <p:xfrm>
          <a:off x="38100" y="4374440"/>
          <a:ext cx="4457700" cy="18434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714500"/>
                <a:gridCol w="1143000"/>
                <a:gridCol w="1600200"/>
              </a:tblGrid>
              <a:tr h="2892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Metric</a:t>
                      </a:r>
                      <a:endParaRPr lang="en-US" sz="1200" dirty="0"/>
                    </a:p>
                  </a:txBody>
                  <a:tcPr marL="91439" marR="91439" marT="45680" marB="45680">
                    <a:gradFill flip="none" rotWithShape="1">
                      <a:gsLst>
                        <a:gs pos="0">
                          <a:srgbClr val="820000">
                            <a:shade val="30000"/>
                            <a:satMod val="115000"/>
                          </a:srgbClr>
                        </a:gs>
                        <a:gs pos="50000">
                          <a:srgbClr val="820000">
                            <a:shade val="67500"/>
                            <a:satMod val="115000"/>
                          </a:srgbClr>
                        </a:gs>
                        <a:gs pos="100000">
                          <a:srgbClr val="82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State of the Art</a:t>
                      </a:r>
                      <a:endParaRPr lang="en-US" sz="1100" dirty="0"/>
                    </a:p>
                  </a:txBody>
                  <a:tcPr marL="91439" marR="91439" marT="45680" marB="45680">
                    <a:gradFill flip="none" rotWithShape="1">
                      <a:gsLst>
                        <a:gs pos="0">
                          <a:srgbClr val="820000">
                            <a:shade val="30000"/>
                            <a:satMod val="115000"/>
                          </a:srgbClr>
                        </a:gs>
                        <a:gs pos="50000">
                          <a:srgbClr val="820000">
                            <a:shade val="67500"/>
                            <a:satMod val="115000"/>
                          </a:srgbClr>
                        </a:gs>
                        <a:gs pos="100000">
                          <a:srgbClr val="82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Proposed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Technology</a:t>
                      </a:r>
                      <a:endParaRPr lang="en-US" sz="1200" dirty="0"/>
                    </a:p>
                  </a:txBody>
                  <a:tcPr marL="91439" marR="91439" marT="45680" marB="45680">
                    <a:gradFill flip="none" rotWithShape="1">
                      <a:gsLst>
                        <a:gs pos="0">
                          <a:srgbClr val="820000">
                            <a:shade val="30000"/>
                            <a:satMod val="115000"/>
                          </a:srgbClr>
                        </a:gs>
                        <a:gs pos="50000">
                          <a:srgbClr val="820000">
                            <a:shade val="67500"/>
                            <a:satMod val="115000"/>
                          </a:srgbClr>
                        </a:gs>
                        <a:gs pos="100000">
                          <a:srgbClr val="82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548550">
                <a:tc>
                  <a:txBody>
                    <a:bodyPr/>
                    <a:lstStyle/>
                    <a:p>
                      <a:r>
                        <a:rPr lang="en-US" sz="1200" i="0" dirty="0" smtClean="0"/>
                        <a:t>Measurable Zombie Properties</a:t>
                      </a:r>
                      <a:endParaRPr lang="en-US" sz="1200" i="0" dirty="0"/>
                    </a:p>
                  </a:txBody>
                  <a:tcPr marL="91439" marR="91439" marT="45680" marB="45680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200" kern="1200" dirty="0" smtClean="0"/>
                        <a:t>Velocity</a:t>
                      </a:r>
                    </a:p>
                  </a:txBody>
                  <a:tcPr marL="91439" marR="91439" marT="45680" marB="45680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200" kern="1200" dirty="0" smtClean="0"/>
                        <a:t>Flashpoint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Tensile strength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Fugacity</a:t>
                      </a:r>
                    </a:p>
                  </a:txBody>
                  <a:tcPr marL="91439" marR="91439" marT="45680" marB="45680"/>
                </a:tc>
              </a:tr>
              <a:tr h="2784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Lab</a:t>
                      </a:r>
                      <a:r>
                        <a:rPr lang="en-US" sz="1200" baseline="0" dirty="0" smtClean="0"/>
                        <a:t> deaths  attributable to zombie attack</a:t>
                      </a:r>
                      <a:endParaRPr lang="en-US" sz="1200" dirty="0"/>
                    </a:p>
                  </a:txBody>
                  <a:tcPr marL="91439" marR="91439" marT="45680" marB="456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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deaths/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80" marB="456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/>
                        <a:t>&lt; 2 deaths/</a:t>
                      </a:r>
                      <a:r>
                        <a:rPr lang="en-US" sz="1200" kern="1200" dirty="0" err="1" smtClean="0"/>
                        <a:t>yr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80" marB="45680"/>
                </a:tc>
              </a:tr>
              <a:tr h="2742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Lab’s primary </a:t>
                      </a:r>
                      <a:r>
                        <a:rPr lang="en-US" sz="1200" baseline="0" dirty="0" smtClean="0"/>
                        <a:t>zombie pacification device</a:t>
                      </a:r>
                      <a:endParaRPr lang="en-US" sz="1200" i="1" dirty="0"/>
                    </a:p>
                  </a:txBody>
                  <a:tcPr marL="91439" marR="91439" marT="45680" marB="456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Glassware,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GC, safety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showers</a:t>
                      </a:r>
                      <a:endParaRPr lang="en-US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80" marB="456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Baseball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bat / </a:t>
                      </a:r>
                      <a:b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shotgun hybrid</a:t>
                      </a:r>
                      <a:endParaRPr lang="en-US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80" marB="45680"/>
                </a:tc>
              </a:tr>
            </a:tbl>
          </a:graphicData>
        </a:graphic>
      </p:graphicFrame>
      <p:sp>
        <p:nvSpPr>
          <p:cNvPr id="3109" name="Text Box 9"/>
          <p:cNvSpPr txBox="1">
            <a:spLocks noChangeArrowheads="1"/>
          </p:cNvSpPr>
          <p:nvPr/>
        </p:nvSpPr>
        <p:spPr bwMode="auto">
          <a:xfrm>
            <a:off x="34925" y="4006850"/>
            <a:ext cx="22685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756D43"/>
                </a:solidFill>
              </a:rPr>
              <a:t>Proposed </a:t>
            </a:r>
            <a:r>
              <a:rPr lang="en-US" sz="1600" b="1" dirty="0" smtClean="0">
                <a:solidFill>
                  <a:srgbClr val="756D43"/>
                </a:solidFill>
              </a:rPr>
              <a:t>Targets:</a:t>
            </a:r>
            <a:endParaRPr lang="en-US" sz="1600" b="1" dirty="0">
              <a:solidFill>
                <a:srgbClr val="756D43"/>
              </a:solidFill>
            </a:endParaRPr>
          </a:p>
        </p:txBody>
      </p:sp>
      <p:sp>
        <p:nvSpPr>
          <p:cNvPr id="566277" name="Rectangle 5"/>
          <p:cNvSpPr>
            <a:spLocks noChangeArrowheads="1"/>
          </p:cNvSpPr>
          <p:nvPr/>
        </p:nvSpPr>
        <p:spPr bwMode="auto">
          <a:xfrm>
            <a:off x="96838" y="6400800"/>
            <a:ext cx="8258968" cy="360363"/>
          </a:xfrm>
          <a:prstGeom prst="rect">
            <a:avLst/>
          </a:prstGeom>
          <a:gradFill rotWithShape="1">
            <a:gsLst>
              <a:gs pos="0">
                <a:schemeClr val="bg2">
                  <a:lumMod val="75000"/>
                </a:schemeClr>
              </a:gs>
              <a:gs pos="50000">
                <a:schemeClr val="bg1"/>
              </a:gs>
              <a:gs pos="100000">
                <a:schemeClr val="bg2">
                  <a:lumMod val="50000"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i="1" dirty="0" smtClean="0"/>
              <a:t>Prevent Deaths, Equipment Damage, &amp; Litigation Resulting from Zombie Apocalypse </a:t>
            </a:r>
            <a:endParaRPr lang="en-US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675" y="786570"/>
            <a:ext cx="3909325" cy="569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7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112713" y="49213"/>
            <a:ext cx="7604126" cy="614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1" dirty="0">
                <a:solidFill>
                  <a:srgbClr val="820000"/>
                </a:solidFill>
              </a:rPr>
              <a:t>Improved</a:t>
            </a:r>
            <a:r>
              <a:rPr lang="en-US" sz="1800" dirty="0">
                <a:solidFill>
                  <a:srgbClr val="820000"/>
                </a:solidFill>
              </a:rPr>
              <a:t> </a:t>
            </a:r>
            <a:r>
              <a:rPr lang="en-US" sz="1800" b="1" dirty="0" smtClean="0">
                <a:solidFill>
                  <a:srgbClr val="820000"/>
                </a:solidFill>
              </a:rPr>
              <a:t>Laboratory </a:t>
            </a:r>
            <a:r>
              <a:rPr lang="en-US" sz="1800" b="1" dirty="0">
                <a:solidFill>
                  <a:srgbClr val="820000"/>
                </a:solidFill>
              </a:rPr>
              <a:t>Safety through the Development of</a:t>
            </a:r>
            <a:r>
              <a:rPr lang="en-US" sz="1800" b="1" i="1" dirty="0">
                <a:solidFill>
                  <a:srgbClr val="820000"/>
                </a:solidFill>
              </a:rPr>
              <a:t> </a:t>
            </a:r>
            <a:r>
              <a:rPr lang="en-US" sz="1800" b="1" i="1" dirty="0" smtClean="0">
                <a:solidFill>
                  <a:srgbClr val="820000"/>
                </a:solidFill>
              </a:rPr>
              <a:t/>
            </a:r>
            <a:br>
              <a:rPr lang="en-US" sz="1800" b="1" i="1" dirty="0" smtClean="0">
                <a:solidFill>
                  <a:srgbClr val="820000"/>
                </a:solidFill>
              </a:rPr>
            </a:br>
            <a:r>
              <a:rPr lang="en-US" sz="1800" b="1" i="1" dirty="0" smtClean="0">
                <a:solidFill>
                  <a:srgbClr val="820000"/>
                </a:solidFill>
              </a:rPr>
              <a:t>Homo </a:t>
            </a:r>
            <a:r>
              <a:rPr lang="en-US" sz="1800" b="1" i="1" dirty="0" err="1" smtClean="0">
                <a:solidFill>
                  <a:srgbClr val="820000"/>
                </a:solidFill>
              </a:rPr>
              <a:t>Coprophagus</a:t>
            </a:r>
            <a:r>
              <a:rPr lang="en-US" sz="1800" b="1" i="1" dirty="0" smtClean="0">
                <a:solidFill>
                  <a:srgbClr val="820000"/>
                </a:solidFill>
              </a:rPr>
              <a:t> </a:t>
            </a:r>
            <a:r>
              <a:rPr lang="en-US" sz="1800" b="1" i="1" dirty="0" err="1">
                <a:solidFill>
                  <a:srgbClr val="820000"/>
                </a:solidFill>
              </a:rPr>
              <a:t>Somnambulus</a:t>
            </a:r>
            <a:r>
              <a:rPr lang="en-US" sz="1800" b="1" i="1" dirty="0">
                <a:solidFill>
                  <a:srgbClr val="820000"/>
                </a:solidFill>
              </a:rPr>
              <a:t> </a:t>
            </a:r>
            <a:r>
              <a:rPr lang="en-US" sz="1800" b="1" dirty="0">
                <a:solidFill>
                  <a:srgbClr val="820000"/>
                </a:solidFill>
              </a:rPr>
              <a:t>Management </a:t>
            </a:r>
            <a:r>
              <a:rPr lang="en-US" sz="1800" b="1" dirty="0" smtClean="0">
                <a:solidFill>
                  <a:srgbClr val="820000"/>
                </a:solidFill>
              </a:rPr>
              <a:t>Tools</a:t>
            </a:r>
            <a:endParaRPr lang="en-US" sz="1200" b="1" i="1" dirty="0" smtClean="0">
              <a:solidFill>
                <a:srgbClr val="820000"/>
              </a:solidFill>
            </a:endParaRP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4537075" y="728663"/>
            <a:ext cx="34925" cy="5580062"/>
          </a:xfrm>
          <a:prstGeom prst="line">
            <a:avLst/>
          </a:prstGeom>
          <a:noFill/>
          <a:ln w="28575">
            <a:solidFill>
              <a:srgbClr val="8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96838" y="1155700"/>
            <a:ext cx="4321175" cy="1130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1200" i="1" dirty="0"/>
              <a:t>C</a:t>
            </a:r>
            <a:r>
              <a:rPr lang="en-US" sz="1200" i="1" dirty="0" smtClean="0"/>
              <a:t>onduct research </a:t>
            </a:r>
            <a:r>
              <a:rPr lang="en-US" sz="1200" i="1" dirty="0"/>
              <a:t>on mitigating zombie infestations within our projects </a:t>
            </a:r>
            <a:r>
              <a:rPr lang="en-US" sz="1200" i="1" dirty="0" smtClean="0"/>
              <a:t>laboratory.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1200" i="1" dirty="0" smtClean="0"/>
              <a:t>Develop new analytical equipment and collect database </a:t>
            </a:r>
            <a:r>
              <a:rPr lang="en-US" sz="1200" i="1" dirty="0"/>
              <a:t>on zombie </a:t>
            </a:r>
            <a:r>
              <a:rPr lang="en-US" sz="1200" i="1" dirty="0" smtClean="0"/>
              <a:t>properties.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1200" i="1" dirty="0" smtClean="0"/>
              <a:t>Develop </a:t>
            </a:r>
            <a:r>
              <a:rPr lang="en-US" sz="1200" i="1" dirty="0"/>
              <a:t>and </a:t>
            </a:r>
            <a:r>
              <a:rPr lang="en-US" sz="1200" i="1" dirty="0" smtClean="0"/>
              <a:t>validate </a:t>
            </a:r>
            <a:r>
              <a:rPr lang="en-US" sz="1200" i="1" dirty="0"/>
              <a:t>novel </a:t>
            </a:r>
            <a:r>
              <a:rPr lang="en-US" sz="1200" i="1" dirty="0" smtClean="0"/>
              <a:t>zombie pacification devices</a:t>
            </a:r>
            <a:r>
              <a:rPr lang="en-US" sz="1200" dirty="0" smtClean="0"/>
              <a:t>.</a:t>
            </a:r>
            <a:endParaRPr lang="en-US" sz="1200" i="1" dirty="0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4925" y="730250"/>
            <a:ext cx="43926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 smtClean="0">
                <a:solidFill>
                  <a:srgbClr val="756D43"/>
                </a:solidFill>
              </a:rPr>
              <a:t>Project Summary:</a:t>
            </a:r>
            <a:endParaRPr lang="en-US" sz="1600" b="1" dirty="0">
              <a:solidFill>
                <a:srgbClr val="756D43"/>
              </a:solidFill>
            </a:endParaRPr>
          </a:p>
        </p:txBody>
      </p:sp>
      <p:sp>
        <p:nvSpPr>
          <p:cNvPr id="3079" name="Text Box 9"/>
          <p:cNvSpPr txBox="1">
            <a:spLocks noChangeArrowheads="1"/>
          </p:cNvSpPr>
          <p:nvPr/>
        </p:nvSpPr>
        <p:spPr bwMode="auto">
          <a:xfrm>
            <a:off x="34925" y="2468563"/>
            <a:ext cx="22685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 smtClean="0">
                <a:solidFill>
                  <a:srgbClr val="756D43"/>
                </a:solidFill>
              </a:rPr>
              <a:t>Project Impact:</a:t>
            </a:r>
            <a:endParaRPr lang="en-US" sz="1600" b="1" dirty="0">
              <a:solidFill>
                <a:srgbClr val="756D43"/>
              </a:solidFill>
            </a:endParaRPr>
          </a:p>
        </p:txBody>
      </p: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96837" y="2805112"/>
            <a:ext cx="4321175" cy="12017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1200" i="1" dirty="0" smtClean="0"/>
              <a:t>Remedy one of the top 5 causes of death within our projects laboratory.</a:t>
            </a:r>
            <a:endParaRPr lang="en-US" sz="1200" i="1" dirty="0"/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1200" i="1" dirty="0" smtClean="0"/>
              <a:t>Develop a life and cost-saving zombie database, SOP, preparedness kit.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1200" i="1" dirty="0" smtClean="0"/>
              <a:t>Our students gain marketable undead management skills.</a:t>
            </a:r>
            <a:endParaRPr lang="en-US" sz="1200" dirty="0"/>
          </a:p>
        </p:txBody>
      </p:sp>
      <p:sp>
        <p:nvSpPr>
          <p:cNvPr id="3082" name="Text Box 22"/>
          <p:cNvSpPr txBox="1">
            <a:spLocks noChangeArrowheads="1"/>
          </p:cNvSpPr>
          <p:nvPr/>
        </p:nvSpPr>
        <p:spPr bwMode="auto">
          <a:xfrm>
            <a:off x="7567613" y="0"/>
            <a:ext cx="1576387" cy="52322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dirty="0"/>
              <a:t> </a:t>
            </a:r>
            <a:r>
              <a:rPr lang="en-US" sz="1400" b="1" dirty="0" smtClean="0"/>
              <a:t>Funds $125</a:t>
            </a:r>
          </a:p>
          <a:p>
            <a:r>
              <a:rPr lang="en-US" sz="1400" b="1" dirty="0" smtClean="0"/>
              <a:t>Freshmen: 5</a:t>
            </a:r>
            <a:endParaRPr lang="en-US" sz="14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745425"/>
              </p:ext>
            </p:extLst>
          </p:nvPr>
        </p:nvGraphicFramePr>
        <p:xfrm>
          <a:off x="38100" y="4374440"/>
          <a:ext cx="4457700" cy="18434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714500"/>
                <a:gridCol w="1143000"/>
                <a:gridCol w="1600200"/>
              </a:tblGrid>
              <a:tr h="2892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Metric</a:t>
                      </a:r>
                      <a:endParaRPr lang="en-US" sz="1200" dirty="0"/>
                    </a:p>
                  </a:txBody>
                  <a:tcPr marL="91439" marR="91439" marT="45680" marB="45680">
                    <a:gradFill flip="none" rotWithShape="1">
                      <a:gsLst>
                        <a:gs pos="0">
                          <a:srgbClr val="820000">
                            <a:shade val="30000"/>
                            <a:satMod val="115000"/>
                          </a:srgbClr>
                        </a:gs>
                        <a:gs pos="50000">
                          <a:srgbClr val="820000">
                            <a:shade val="67500"/>
                            <a:satMod val="115000"/>
                          </a:srgbClr>
                        </a:gs>
                        <a:gs pos="100000">
                          <a:srgbClr val="82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State of the Art</a:t>
                      </a:r>
                      <a:endParaRPr lang="en-US" sz="1100" dirty="0"/>
                    </a:p>
                  </a:txBody>
                  <a:tcPr marL="91439" marR="91439" marT="45680" marB="45680">
                    <a:gradFill flip="none" rotWithShape="1">
                      <a:gsLst>
                        <a:gs pos="0">
                          <a:srgbClr val="820000">
                            <a:shade val="30000"/>
                            <a:satMod val="115000"/>
                          </a:srgbClr>
                        </a:gs>
                        <a:gs pos="50000">
                          <a:srgbClr val="820000">
                            <a:shade val="67500"/>
                            <a:satMod val="115000"/>
                          </a:srgbClr>
                        </a:gs>
                        <a:gs pos="100000">
                          <a:srgbClr val="82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Proposed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Technology</a:t>
                      </a:r>
                      <a:endParaRPr lang="en-US" sz="1200" dirty="0"/>
                    </a:p>
                  </a:txBody>
                  <a:tcPr marL="91439" marR="91439" marT="45680" marB="45680">
                    <a:gradFill flip="none" rotWithShape="1">
                      <a:gsLst>
                        <a:gs pos="0">
                          <a:srgbClr val="820000">
                            <a:shade val="30000"/>
                            <a:satMod val="115000"/>
                          </a:srgbClr>
                        </a:gs>
                        <a:gs pos="50000">
                          <a:srgbClr val="820000">
                            <a:shade val="67500"/>
                            <a:satMod val="115000"/>
                          </a:srgbClr>
                        </a:gs>
                        <a:gs pos="100000">
                          <a:srgbClr val="82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548550">
                <a:tc>
                  <a:txBody>
                    <a:bodyPr/>
                    <a:lstStyle/>
                    <a:p>
                      <a:r>
                        <a:rPr lang="en-US" sz="1200" i="0" dirty="0" smtClean="0"/>
                        <a:t>Measurable Zombie Properties</a:t>
                      </a:r>
                      <a:endParaRPr lang="en-US" sz="1200" i="0" dirty="0"/>
                    </a:p>
                  </a:txBody>
                  <a:tcPr marL="91439" marR="91439" marT="45680" marB="45680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200" kern="1200" dirty="0" smtClean="0"/>
                        <a:t>Velocity</a:t>
                      </a:r>
                    </a:p>
                  </a:txBody>
                  <a:tcPr marL="91439" marR="91439" marT="45680" marB="45680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200" kern="1200" dirty="0" smtClean="0"/>
                        <a:t>Flashpoint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Tensile strength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Fugacity</a:t>
                      </a:r>
                    </a:p>
                  </a:txBody>
                  <a:tcPr marL="91439" marR="91439" marT="45680" marB="45680"/>
                </a:tc>
              </a:tr>
              <a:tr h="2784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Lab</a:t>
                      </a:r>
                      <a:r>
                        <a:rPr lang="en-US" sz="1200" baseline="0" dirty="0" smtClean="0"/>
                        <a:t> deaths  attributable to zombie attack</a:t>
                      </a:r>
                      <a:endParaRPr lang="en-US" sz="1200" dirty="0"/>
                    </a:p>
                  </a:txBody>
                  <a:tcPr marL="91439" marR="91439" marT="45680" marB="456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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deaths/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80" marB="456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/>
                        <a:t>&lt; 2 deaths/</a:t>
                      </a:r>
                      <a:r>
                        <a:rPr lang="en-US" sz="1200" kern="1200" dirty="0" err="1" smtClean="0"/>
                        <a:t>yr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80" marB="45680"/>
                </a:tc>
              </a:tr>
              <a:tr h="2742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Lab’s primary </a:t>
                      </a:r>
                      <a:r>
                        <a:rPr lang="en-US" sz="1200" baseline="0" dirty="0" smtClean="0"/>
                        <a:t>zombie pacification device</a:t>
                      </a:r>
                      <a:endParaRPr lang="en-US" sz="1200" i="1" dirty="0"/>
                    </a:p>
                  </a:txBody>
                  <a:tcPr marL="91439" marR="91439" marT="45680" marB="456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Glassware,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GC, safety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showers</a:t>
                      </a:r>
                      <a:endParaRPr lang="en-US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80" marB="456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Baseball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bat / </a:t>
                      </a:r>
                      <a:b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shotgun hybrid</a:t>
                      </a:r>
                      <a:endParaRPr lang="en-US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80" marB="45680"/>
                </a:tc>
              </a:tr>
            </a:tbl>
          </a:graphicData>
        </a:graphic>
      </p:graphicFrame>
      <p:sp>
        <p:nvSpPr>
          <p:cNvPr id="3109" name="Text Box 9"/>
          <p:cNvSpPr txBox="1">
            <a:spLocks noChangeArrowheads="1"/>
          </p:cNvSpPr>
          <p:nvPr/>
        </p:nvSpPr>
        <p:spPr bwMode="auto">
          <a:xfrm>
            <a:off x="34925" y="4006850"/>
            <a:ext cx="22685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756D43"/>
                </a:solidFill>
              </a:rPr>
              <a:t>Proposed </a:t>
            </a:r>
            <a:r>
              <a:rPr lang="en-US" sz="1600" b="1" dirty="0" smtClean="0">
                <a:solidFill>
                  <a:srgbClr val="756D43"/>
                </a:solidFill>
              </a:rPr>
              <a:t>Targets:</a:t>
            </a:r>
            <a:endParaRPr lang="en-US" sz="1600" b="1" dirty="0">
              <a:solidFill>
                <a:srgbClr val="756D43"/>
              </a:solidFill>
            </a:endParaRPr>
          </a:p>
        </p:txBody>
      </p:sp>
      <p:sp>
        <p:nvSpPr>
          <p:cNvPr id="566277" name="Rectangle 5"/>
          <p:cNvSpPr>
            <a:spLocks noChangeArrowheads="1"/>
          </p:cNvSpPr>
          <p:nvPr/>
        </p:nvSpPr>
        <p:spPr bwMode="auto">
          <a:xfrm>
            <a:off x="96838" y="6400800"/>
            <a:ext cx="8258968" cy="360363"/>
          </a:xfrm>
          <a:prstGeom prst="rect">
            <a:avLst/>
          </a:prstGeom>
          <a:gradFill rotWithShape="1">
            <a:gsLst>
              <a:gs pos="0">
                <a:schemeClr val="bg2">
                  <a:lumMod val="75000"/>
                </a:schemeClr>
              </a:gs>
              <a:gs pos="50000">
                <a:schemeClr val="bg1"/>
              </a:gs>
              <a:gs pos="100000">
                <a:schemeClr val="bg2">
                  <a:lumMod val="50000"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i="1" dirty="0" smtClean="0"/>
              <a:t>Prevent Deaths, Equipment Damage, &amp; Litigation Resulting from Zombie Apocalypse </a:t>
            </a:r>
            <a:endParaRPr lang="en-US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675" y="786570"/>
            <a:ext cx="3909325" cy="569043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196254" y="248618"/>
            <a:ext cx="2546946" cy="46705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Descriptive Project Title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019800" y="62219"/>
            <a:ext cx="1945878" cy="46705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Vital Project Info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2231231" y="1554163"/>
            <a:ext cx="1945878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description of entire proposed project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2383631" y="2997615"/>
            <a:ext cx="1945878" cy="119338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description of what audience will get for their support.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2440002" y="4953000"/>
            <a:ext cx="1945878" cy="104098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Measurable, quantifiable outcomes.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7121922" y="3302415"/>
            <a:ext cx="1945878" cy="119338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Right half left for easy-to-digest visual depiction of work.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6817122" y="5781504"/>
            <a:ext cx="1945878" cy="79947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central idea of the work</a:t>
            </a:r>
            <a:endParaRPr lang="en-US" dirty="0"/>
          </a:p>
        </p:txBody>
      </p:sp>
      <p:cxnSp>
        <p:nvCxnSpPr>
          <p:cNvPr id="5" name="Straight Arrow Connector 4"/>
          <p:cNvCxnSpPr>
            <a:stCxn id="2" idx="3"/>
          </p:cNvCxnSpPr>
          <p:nvPr/>
        </p:nvCxnSpPr>
        <p:spPr>
          <a:xfrm flipV="1">
            <a:off x="2743200" y="381000"/>
            <a:ext cx="381000" cy="101145"/>
          </a:xfrm>
          <a:prstGeom prst="straightConnector1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7" idx="1"/>
          </p:cNvCxnSpPr>
          <p:nvPr/>
        </p:nvCxnSpPr>
        <p:spPr>
          <a:xfrm flipH="1" flipV="1">
            <a:off x="1828801" y="1720850"/>
            <a:ext cx="402430" cy="290513"/>
          </a:xfrm>
          <a:prstGeom prst="straightConnector1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1983796" y="3341271"/>
            <a:ext cx="400947" cy="290514"/>
          </a:xfrm>
          <a:prstGeom prst="straightConnector1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2056951" y="5328235"/>
            <a:ext cx="400947" cy="290514"/>
          </a:xfrm>
          <a:prstGeom prst="straightConnector1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723495" y="3602501"/>
            <a:ext cx="400947" cy="290514"/>
          </a:xfrm>
          <a:prstGeom prst="straightConnector1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248400" y="6262429"/>
            <a:ext cx="568723" cy="318552"/>
          </a:xfrm>
          <a:prstGeom prst="straightConnector1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965679" y="248618"/>
            <a:ext cx="390127" cy="182954"/>
          </a:xfrm>
          <a:prstGeom prst="straightConnector1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3810000" y="559713"/>
            <a:ext cx="5334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100" dirty="0" smtClean="0"/>
              <a:t>Anthony Butterfield </a:t>
            </a:r>
            <a:br>
              <a:rPr lang="en-US" sz="1100" dirty="0" smtClean="0"/>
            </a:br>
            <a:r>
              <a:rPr lang="en-US" sz="1100" dirty="0" smtClean="0"/>
              <a:t>tony.butterfield@utah.edu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3259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318</Words>
  <Application>Microsoft Office PowerPoint</Application>
  <PresentationFormat>On-screen Show (4:3)</PresentationFormat>
  <Paragraphs>63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Improved Laboratory Safety through the Development of  Homo Coprophagus Somnambulus Management Tools</vt:lpstr>
      <vt:lpstr>Improved Laboratory Safety through the Development of  Homo Coprophagus Somnambulus Management Tools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Improved Laboratory Safety through the Development of  Homo Coprophagus Somnambulus Management Tools</dc:title>
  <dc:creator>Tony</dc:creator>
  <cp:lastModifiedBy>Tony</cp:lastModifiedBy>
  <cp:revision>4</cp:revision>
  <dcterms:created xsi:type="dcterms:W3CDTF">2013-01-05T19:41:09Z</dcterms:created>
  <dcterms:modified xsi:type="dcterms:W3CDTF">2014-01-05T20:52:16Z</dcterms:modified>
</cp:coreProperties>
</file>