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5" r:id="rId3"/>
    <p:sldId id="258" r:id="rId4"/>
    <p:sldId id="264" r:id="rId5"/>
    <p:sldId id="287" r:id="rId6"/>
    <p:sldId id="282" r:id="rId7"/>
    <p:sldId id="286" r:id="rId8"/>
    <p:sldId id="288" r:id="rId9"/>
    <p:sldId id="277" r:id="rId10"/>
    <p:sldId id="278" r:id="rId11"/>
    <p:sldId id="285" r:id="rId12"/>
    <p:sldId id="279" r:id="rId13"/>
    <p:sldId id="280" r:id="rId14"/>
    <p:sldId id="316" r:id="rId15"/>
    <p:sldId id="269" r:id="rId16"/>
    <p:sldId id="305" r:id="rId17"/>
    <p:sldId id="306" r:id="rId18"/>
    <p:sldId id="307" r:id="rId19"/>
    <p:sldId id="308" r:id="rId20"/>
    <p:sldId id="309" r:id="rId21"/>
    <p:sldId id="317" r:id="rId22"/>
    <p:sldId id="310" r:id="rId23"/>
    <p:sldId id="311" r:id="rId24"/>
    <p:sldId id="270" r:id="rId25"/>
    <p:sldId id="268" r:id="rId26"/>
    <p:sldId id="294" r:id="rId27"/>
    <p:sldId id="273" r:id="rId28"/>
    <p:sldId id="304" r:id="rId29"/>
    <p:sldId id="293" r:id="rId30"/>
    <p:sldId id="274" r:id="rId31"/>
    <p:sldId id="291" r:id="rId32"/>
    <p:sldId id="289" r:id="rId33"/>
    <p:sldId id="312" r:id="rId34"/>
    <p:sldId id="313" r:id="rId35"/>
    <p:sldId id="314" r:id="rId36"/>
    <p:sldId id="27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0929"/>
  </p:normalViewPr>
  <p:slideViewPr>
    <p:cSldViewPr>
      <p:cViewPr>
        <p:scale>
          <a:sx n="66" d="100"/>
          <a:sy n="66" d="100"/>
        </p:scale>
        <p:origin x="-10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A1B385-8D0E-4922-899C-5419D1626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0F164-5C20-4F03-A5CA-ABFA3B5B1BFC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MSA</a:t>
            </a:r>
          </a:p>
          <a:p>
            <a:r>
              <a:rPr lang="en-US"/>
              <a:t>Benzene to break ethanol water azeotrope</a:t>
            </a:r>
          </a:p>
          <a:p>
            <a:r>
              <a:rPr lang="en-US"/>
              <a:t>Kerosene to remove organics from water – LL decantation</a:t>
            </a:r>
          </a:p>
          <a:p>
            <a:r>
              <a:rPr lang="en-US"/>
              <a:t>Add non solvent to cause crystallization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A9C17-9159-4BDB-B1BE-27158B9E2579}" type="slidenum">
              <a:rPr lang="en-US"/>
              <a:pPr/>
              <a:t>6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extra Tanks and control system for liquid level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73011-FD55-43F9-A341-68B8209F4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15A4-54A6-46FC-AD5A-91AC0A70E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2FA3-7707-4164-AE4B-0B13AB407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BB9BE-41FB-4A80-A3D4-70EBCD637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E558-5F92-4062-B0F3-B9A6BD17A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4BD3-991E-452E-8D5E-A83990517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61719-F750-43FB-BCCB-C67F01673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0596-BFD9-4D72-BC7A-8CD10A366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4ADAE-DED6-4C9E-AC03-AE0CCD12D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FD81E-65B2-4774-8C35-903C8500D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51E73-518F-4515-8633-6E5E7A6DD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82625-F76F-452D-9613-85BE44690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FD9B9F-A243-47AB-A473-47FE302EB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413" y="0"/>
            <a:ext cx="5208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0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Distillation</a:t>
            </a:r>
            <a:br>
              <a:rPr lang="en-US" sz="4000" dirty="0"/>
            </a:br>
            <a:r>
              <a:rPr lang="en-US" sz="4000" dirty="0" smtClean="0"/>
              <a:t>in Design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64008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/>
              <a:t>Terry A. Ring</a:t>
            </a:r>
          </a:p>
          <a:p>
            <a:pPr algn="l">
              <a:lnSpc>
                <a:spcPct val="80000"/>
              </a:lnSpc>
            </a:pPr>
            <a:r>
              <a:rPr lang="en-US" sz="2400"/>
              <a:t>ChE</a:t>
            </a:r>
          </a:p>
          <a:p>
            <a:pPr algn="l">
              <a:lnSpc>
                <a:spcPct val="80000"/>
              </a:lnSpc>
            </a:pPr>
            <a:r>
              <a:rPr lang="en-US" sz="2400"/>
              <a:t>University of Utah</a:t>
            </a:r>
          </a:p>
          <a:p>
            <a:pPr algn="l">
              <a:lnSpc>
                <a:spcPct val="80000"/>
              </a:lnSpc>
            </a:pPr>
            <a:endParaRPr lang="en-US" sz="2400"/>
          </a:p>
          <a:p>
            <a:pPr algn="l">
              <a:lnSpc>
                <a:spcPct val="80000"/>
              </a:lnSpc>
            </a:pPr>
            <a:r>
              <a:rPr lang="en-US" sz="1600"/>
              <a:t>www.che.utah.edu/~ring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Distillation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Rectifying Section</a:t>
            </a:r>
          </a:p>
          <a:p>
            <a:pPr lvl="1"/>
            <a:r>
              <a:rPr lang="en-US"/>
              <a:t>R= reflux ratio</a:t>
            </a:r>
          </a:p>
          <a:p>
            <a:pPr lvl="1"/>
            <a:r>
              <a:rPr lang="en-US"/>
              <a:t>V=vapor flow rate</a:t>
            </a:r>
          </a:p>
          <a:p>
            <a:r>
              <a:rPr lang="en-US"/>
              <a:t>Stripping Section</a:t>
            </a:r>
          </a:p>
          <a:p>
            <a:pPr lvl="1"/>
            <a:r>
              <a:rPr lang="en-US"/>
              <a:t>V</a:t>
            </a:r>
            <a:r>
              <a:rPr lang="en-US" baseline="-25000"/>
              <a:t>B</a:t>
            </a:r>
            <a:r>
              <a:rPr lang="en-US"/>
              <a:t>= Boil-up ratio</a:t>
            </a:r>
          </a:p>
          <a:p>
            <a:endParaRPr lang="en-US"/>
          </a:p>
          <a:p>
            <a:r>
              <a:rPr lang="en-US"/>
              <a:t>Feed Line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676400"/>
            <a:ext cx="2895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514600"/>
            <a:ext cx="4038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810000"/>
            <a:ext cx="3733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48640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57200" y="3657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57200" y="5334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943600"/>
            <a:ext cx="1447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Reflux Ratio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279775" cy="3203575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124200"/>
            <a:ext cx="3048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McCabe-Thiele</a:t>
            </a:r>
          </a:p>
        </p:txBody>
      </p:sp>
      <p:pic>
        <p:nvPicPr>
          <p:cNvPr id="30724" name="Picture 2" descr="MC 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4635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Off Equilibrium Trays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766888"/>
            <a:ext cx="5029200" cy="4999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are you going to learn next year?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Column sizing</a:t>
            </a:r>
          </a:p>
          <a:p>
            <a:pPr lvl="1"/>
            <a:r>
              <a:rPr lang="en-US" sz="2400" dirty="0" smtClean="0"/>
              <a:t>Diameter of Column</a:t>
            </a:r>
          </a:p>
          <a:p>
            <a:pPr lvl="1"/>
            <a:r>
              <a:rPr lang="en-US" sz="2400" dirty="0" smtClean="0"/>
              <a:t>Size of trays</a:t>
            </a:r>
          </a:p>
          <a:p>
            <a:pPr lvl="1"/>
            <a:r>
              <a:rPr lang="en-US" sz="2400" dirty="0" smtClean="0"/>
              <a:t>Height of packing</a:t>
            </a:r>
          </a:p>
          <a:p>
            <a:r>
              <a:rPr lang="en-US" sz="2800" dirty="0" smtClean="0"/>
              <a:t>Column Costing</a:t>
            </a:r>
          </a:p>
          <a:p>
            <a:r>
              <a:rPr lang="en-US" sz="2800" dirty="0" smtClean="0"/>
              <a:t>Optimization of column with respect to cost to run (capital cost and operating cost)</a:t>
            </a:r>
          </a:p>
          <a:p>
            <a:r>
              <a:rPr lang="en-US" sz="2800" dirty="0" smtClean="0"/>
              <a:t>How to develop a distillation train.</a:t>
            </a:r>
          </a:p>
          <a:p>
            <a:r>
              <a:rPr lang="en-US" sz="2800" dirty="0" smtClean="0"/>
              <a:t>How to set up side streams in multi-component distillation.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Vapor Rate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Annualized </a:t>
            </a:r>
            <a:r>
              <a:rPr lang="en-US" sz="2800" dirty="0"/>
              <a:t>Cost</a:t>
            </a:r>
            <a:r>
              <a:rPr lang="en-US" sz="2800" dirty="0">
                <a:cs typeface="Times New Roman" pitchFamily="18" charset="0"/>
              </a:rPr>
              <a:t>~ Marginal Vapor Rate</a:t>
            </a:r>
          </a:p>
          <a:p>
            <a:r>
              <a:rPr lang="en-US" sz="2800" dirty="0" smtClean="0"/>
              <a:t>Annualized </a:t>
            </a:r>
            <a:r>
              <a:rPr lang="en-US" sz="2800" dirty="0">
                <a:cs typeface="Times New Roman" pitchFamily="18" charset="0"/>
              </a:rPr>
              <a:t>Cost proportional to</a:t>
            </a:r>
          </a:p>
          <a:p>
            <a:pPr lvl="1"/>
            <a:r>
              <a:rPr lang="en-US" sz="2400" dirty="0" err="1"/>
              <a:t>Reboiler</a:t>
            </a:r>
            <a:r>
              <a:rPr lang="en-US" sz="2400" dirty="0"/>
              <a:t> Duty (Operating Cost)</a:t>
            </a:r>
          </a:p>
          <a:p>
            <a:pPr lvl="1"/>
            <a:r>
              <a:rPr lang="en-US" sz="2400" dirty="0"/>
              <a:t>Condenser Duty (Operating Cost)</a:t>
            </a:r>
          </a:p>
          <a:p>
            <a:pPr lvl="1"/>
            <a:r>
              <a:rPr lang="en-US" sz="2400" dirty="0" err="1"/>
              <a:t>Reboiler</a:t>
            </a:r>
            <a:r>
              <a:rPr lang="en-US" sz="2400" dirty="0"/>
              <a:t> Area (Capital Cost)</a:t>
            </a:r>
          </a:p>
          <a:p>
            <a:pPr lvl="1"/>
            <a:r>
              <a:rPr lang="en-US" sz="2400" dirty="0"/>
              <a:t>Condenser Area (Capital Cost)</a:t>
            </a:r>
          </a:p>
          <a:p>
            <a:pPr lvl="1"/>
            <a:r>
              <a:rPr lang="en-US" sz="2400" dirty="0"/>
              <a:t>Column Diameter (Capital Cost)</a:t>
            </a:r>
          </a:p>
          <a:p>
            <a:r>
              <a:rPr lang="en-US" sz="2800" dirty="0"/>
              <a:t>Vapor Rate is proportional to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Distillation Sequence</a:t>
            </a:r>
          </a:p>
        </p:txBody>
      </p:sp>
      <p:pic>
        <p:nvPicPr>
          <p:cNvPr id="71683" name="Picture 3" descr="~AUT000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0075" y="1981200"/>
            <a:ext cx="5403850" cy="41148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Sequences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No. of Columns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</a:t>
            </a:r>
            <a:r>
              <a:rPr lang="en-US" sz="2400" baseline="-25000"/>
              <a:t>c</a:t>
            </a:r>
            <a:r>
              <a:rPr lang="en-US" sz="2400"/>
              <a:t>=P-1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P= No. of Products</a:t>
            </a:r>
          </a:p>
          <a:p>
            <a:pPr>
              <a:lnSpc>
                <a:spcPct val="80000"/>
              </a:lnSpc>
            </a:pPr>
            <a:r>
              <a:rPr lang="en-US" sz="2800"/>
              <a:t>No. of Possible Column Sequences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</a:t>
            </a:r>
            <a:r>
              <a:rPr lang="en-US" sz="2400" baseline="-25000"/>
              <a:t>s</a:t>
            </a:r>
            <a:r>
              <a:rPr lang="en-US" sz="2400"/>
              <a:t>=[2(P-1)]!/[P!(P-1)!]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P= No. of Products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P=3, N</a:t>
            </a:r>
            <a:r>
              <a:rPr lang="en-US" sz="2400" baseline="-25000"/>
              <a:t>c</a:t>
            </a:r>
            <a:r>
              <a:rPr lang="en-US" sz="2400"/>
              <a:t>=2, N</a:t>
            </a:r>
            <a:r>
              <a:rPr lang="en-US" sz="2400" baseline="-25000"/>
              <a:t>s</a:t>
            </a:r>
            <a:r>
              <a:rPr lang="en-US" sz="2400"/>
              <a:t>=2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P=4, N</a:t>
            </a:r>
            <a:r>
              <a:rPr lang="en-US" sz="2400" baseline="-25000"/>
              <a:t>c</a:t>
            </a:r>
            <a:r>
              <a:rPr lang="en-US" sz="2400"/>
              <a:t>=3, N</a:t>
            </a:r>
            <a:r>
              <a:rPr lang="en-US" sz="2400" baseline="-25000"/>
              <a:t>s</a:t>
            </a:r>
            <a:r>
              <a:rPr lang="en-US" sz="2400"/>
              <a:t>=5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P=5, N</a:t>
            </a:r>
            <a:r>
              <a:rPr lang="en-US" sz="2400" baseline="-25000"/>
              <a:t>c</a:t>
            </a:r>
            <a:r>
              <a:rPr lang="en-US" sz="2400"/>
              <a:t>=4, N</a:t>
            </a:r>
            <a:r>
              <a:rPr lang="en-US" sz="2400" baseline="-25000"/>
              <a:t>s</a:t>
            </a:r>
            <a:r>
              <a:rPr lang="en-US" sz="2400"/>
              <a:t>=14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P=6, N</a:t>
            </a:r>
            <a:r>
              <a:rPr lang="en-US" sz="2400" baseline="-25000"/>
              <a:t>c</a:t>
            </a:r>
            <a:r>
              <a:rPr lang="en-US" sz="2400"/>
              <a:t>=5, N</a:t>
            </a:r>
            <a:r>
              <a:rPr lang="en-US" sz="2400" baseline="-25000"/>
              <a:t>s</a:t>
            </a:r>
            <a:r>
              <a:rPr lang="en-US" sz="2400"/>
              <a:t>=42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P=7, N</a:t>
            </a:r>
            <a:r>
              <a:rPr lang="en-US" sz="2400" baseline="-25000"/>
              <a:t>c</a:t>
            </a:r>
            <a:r>
              <a:rPr lang="en-US" sz="2400"/>
              <a:t>=6, N</a:t>
            </a:r>
            <a:r>
              <a:rPr lang="en-US" sz="2400" baseline="-25000"/>
              <a:t>s</a:t>
            </a:r>
            <a:r>
              <a:rPr lang="en-US" sz="2400"/>
              <a:t>=132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334000" y="4343400"/>
            <a:ext cx="289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No. of Possible Column Sequences Blows up!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 I evaluate which is best sequence?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Vapor Rate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Annualized </a:t>
            </a:r>
            <a:r>
              <a:rPr lang="en-US" sz="2800" dirty="0"/>
              <a:t>Cost</a:t>
            </a:r>
            <a:r>
              <a:rPr lang="en-US" sz="2800" dirty="0">
                <a:cs typeface="Times New Roman" pitchFamily="18" charset="0"/>
              </a:rPr>
              <a:t>~ Marginal Vapor Rate</a:t>
            </a:r>
          </a:p>
          <a:p>
            <a:r>
              <a:rPr lang="en-US" sz="2800" dirty="0" smtClean="0"/>
              <a:t>Annualized </a:t>
            </a:r>
            <a:r>
              <a:rPr lang="en-US" sz="2800" dirty="0">
                <a:cs typeface="Times New Roman" pitchFamily="18" charset="0"/>
              </a:rPr>
              <a:t>Cost proportional to</a:t>
            </a:r>
          </a:p>
          <a:p>
            <a:pPr lvl="1"/>
            <a:r>
              <a:rPr lang="en-US" sz="2400" dirty="0" err="1"/>
              <a:t>Reboiler</a:t>
            </a:r>
            <a:r>
              <a:rPr lang="en-US" sz="2400" dirty="0"/>
              <a:t> Duty (Operating Cost)</a:t>
            </a:r>
          </a:p>
          <a:p>
            <a:pPr lvl="1"/>
            <a:r>
              <a:rPr lang="en-US" sz="2400" dirty="0" err="1"/>
              <a:t>Reboiler</a:t>
            </a:r>
            <a:r>
              <a:rPr lang="en-US" sz="2400" dirty="0"/>
              <a:t> Area (Capital Cost)</a:t>
            </a:r>
          </a:p>
          <a:p>
            <a:pPr lvl="1"/>
            <a:r>
              <a:rPr lang="en-US" sz="2400" dirty="0"/>
              <a:t>Condenser Duty (Operating Cost)</a:t>
            </a:r>
          </a:p>
          <a:p>
            <a:pPr lvl="1"/>
            <a:r>
              <a:rPr lang="en-US" sz="2400" dirty="0"/>
              <a:t>Condenser Area (Capital Cost)</a:t>
            </a:r>
          </a:p>
          <a:p>
            <a:pPr lvl="1"/>
            <a:r>
              <a:rPr lang="en-US" sz="2400" dirty="0"/>
              <a:t>Diameter of Column (Capital Cost)</a:t>
            </a:r>
          </a:p>
          <a:p>
            <a:r>
              <a:rPr lang="en-US" sz="2800" dirty="0"/>
              <a:t>Vapor Rate is proportional to all of the above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IMGP2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Multiple Column Separation Trains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Minimum Cost for Separation Train will occur when you have a</a:t>
            </a:r>
          </a:p>
          <a:p>
            <a:pPr lvl="1">
              <a:lnSpc>
                <a:spcPct val="90000"/>
              </a:lnSpc>
            </a:pPr>
            <a:r>
              <a:rPr lang="en-US"/>
              <a:t>Minimum of Total Vapor Flow Rate for all columns</a:t>
            </a:r>
          </a:p>
          <a:p>
            <a:pPr lvl="1">
              <a:lnSpc>
                <a:spcPct val="90000"/>
              </a:lnSpc>
            </a:pPr>
            <a:r>
              <a:rPr lang="en-US"/>
              <a:t>R= 1.2 R</a:t>
            </a:r>
            <a:r>
              <a:rPr lang="en-US" baseline="-25000"/>
              <a:t>min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V=D (R+1) </a:t>
            </a:r>
          </a:p>
          <a:p>
            <a:pPr lvl="2">
              <a:lnSpc>
                <a:spcPct val="90000"/>
              </a:lnSpc>
            </a:pPr>
            <a:r>
              <a:rPr lang="en-US"/>
              <a:t>V= Vapor Flow Rate</a:t>
            </a:r>
          </a:p>
          <a:p>
            <a:pPr lvl="2">
              <a:lnSpc>
                <a:spcPct val="90000"/>
              </a:lnSpc>
            </a:pPr>
            <a:r>
              <a:rPr lang="en-US"/>
              <a:t>D= Distillate Flow Rate</a:t>
            </a:r>
          </a:p>
          <a:p>
            <a:pPr lvl="2">
              <a:lnSpc>
                <a:spcPct val="90000"/>
              </a:lnSpc>
            </a:pPr>
            <a:r>
              <a:rPr lang="en-US"/>
              <a:t>R=Recycle Ratio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3000828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29718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837544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Distillation Train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2743200" y="3343728"/>
            <a:ext cx="914400" cy="9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4724400" y="3352800"/>
            <a:ext cx="990600" cy="18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0"/>
          </p:cNvCxnSpPr>
          <p:nvPr/>
        </p:nvCxnSpPr>
        <p:spPr>
          <a:xfrm rot="5400000" flipH="1" flipV="1">
            <a:off x="3771900" y="2552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800" y="3352800"/>
            <a:ext cx="914400" cy="9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Flash to 100F @ 500 psia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066800" y="1985963"/>
          <a:ext cx="6705600" cy="3440112"/>
        </p:xfrm>
        <a:graphic>
          <a:graphicData uri="http://schemas.openxmlformats.org/presentationml/2006/ole">
            <p:oleObj spid="_x0000_s76803" name="Worksheet" r:id="rId3" imgW="2543556" imgH="1305154" progId="Excel.Sheet.8">
              <p:embed/>
            </p:oleObj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74725" y="5756275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Recycled Reactants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7086600" y="56388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7630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050925" y="5527675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 assumed to be similar for all columns</a:t>
            </a:r>
          </a:p>
          <a:p>
            <a:r>
              <a:rPr lang="en-US"/>
              <a:t>V~D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Simplified Marginal Vapor Flow Analysis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5638800" y="2286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2438400" y="2286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Minimum Cost for Distillation Column will occur when you have a</a:t>
            </a:r>
          </a:p>
          <a:p>
            <a:pPr lvl="1">
              <a:lnSpc>
                <a:spcPct val="90000"/>
              </a:lnSpc>
            </a:pPr>
            <a:r>
              <a:rPr lang="en-US"/>
              <a:t>Minimum of Total Vapor Flow Rate for column</a:t>
            </a:r>
          </a:p>
          <a:p>
            <a:pPr lvl="1">
              <a:lnSpc>
                <a:spcPct val="90000"/>
              </a:lnSpc>
            </a:pPr>
            <a:r>
              <a:rPr lang="en-US"/>
              <a:t>Occurs at</a:t>
            </a:r>
          </a:p>
          <a:p>
            <a:pPr lvl="2">
              <a:lnSpc>
                <a:spcPct val="90000"/>
              </a:lnSpc>
            </a:pPr>
            <a:r>
              <a:rPr lang="en-US"/>
              <a:t>R ~ 1.2 R</a:t>
            </a:r>
            <a:r>
              <a:rPr lang="en-US" baseline="-25000"/>
              <a:t>min</a:t>
            </a:r>
            <a:r>
              <a:rPr lang="en-US"/>
              <a:t> @ N/N</a:t>
            </a:r>
            <a:r>
              <a:rPr lang="en-US" baseline="-25000"/>
              <a:t>min</a:t>
            </a:r>
            <a:r>
              <a:rPr lang="en-US"/>
              <a:t>=2</a:t>
            </a:r>
          </a:p>
          <a:p>
            <a:pPr lvl="1">
              <a:lnSpc>
                <a:spcPct val="90000"/>
              </a:lnSpc>
            </a:pPr>
            <a:r>
              <a:rPr lang="en-US"/>
              <a:t>V=D (R+1) </a:t>
            </a:r>
          </a:p>
          <a:p>
            <a:pPr lvl="2">
              <a:lnSpc>
                <a:spcPct val="90000"/>
              </a:lnSpc>
            </a:pPr>
            <a:r>
              <a:rPr lang="en-US"/>
              <a:t>V= Vapor Flow Rate</a:t>
            </a:r>
          </a:p>
          <a:p>
            <a:pPr lvl="2">
              <a:lnSpc>
                <a:spcPct val="90000"/>
              </a:lnSpc>
            </a:pPr>
            <a:r>
              <a:rPr lang="en-US"/>
              <a:t>D= Distillate Flow Rate (=Production Rate)</a:t>
            </a:r>
          </a:p>
          <a:p>
            <a:pPr lvl="2">
              <a:lnSpc>
                <a:spcPct val="90000"/>
              </a:lnSpc>
            </a:pPr>
            <a:r>
              <a:rPr lang="en-US"/>
              <a:t>R=Reflux Ratio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Column Pressure given coolant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Cooling Water Available at 90</a:t>
            </a:r>
            <a:r>
              <a:rPr lang="en-US" sz="2000">
                <a:cs typeface="Times New Roman" pitchFamily="18" charset="0"/>
              </a:rPr>
              <a:t>º</a:t>
            </a:r>
            <a:r>
              <a:rPr lang="en-US" sz="2000"/>
              <a:t>F</a:t>
            </a:r>
          </a:p>
          <a:p>
            <a:pPr>
              <a:lnSpc>
                <a:spcPct val="80000"/>
              </a:lnSpc>
            </a:pPr>
            <a:r>
              <a:rPr lang="en-US" sz="2000"/>
              <a:t>Distillate Can be cooled to 120</a:t>
            </a:r>
            <a:r>
              <a:rPr lang="en-US" sz="2000">
                <a:cs typeface="Times New Roman" pitchFamily="18" charset="0"/>
              </a:rPr>
              <a:t>º</a:t>
            </a:r>
            <a:r>
              <a:rPr lang="en-US" sz="2000"/>
              <a:t>F min.</a:t>
            </a:r>
          </a:p>
          <a:p>
            <a:pPr>
              <a:lnSpc>
                <a:spcPct val="80000"/>
              </a:lnSpc>
            </a:pPr>
            <a:r>
              <a:rPr lang="en-US" sz="2000"/>
              <a:t>Calculate the Bubble Pt. Pressure of Distillate Composition at 120</a:t>
            </a:r>
            <a:r>
              <a:rPr lang="en-US" sz="2000">
                <a:cs typeface="Times New Roman" pitchFamily="18" charset="0"/>
              </a:rPr>
              <a:t>º</a:t>
            </a:r>
            <a:r>
              <a:rPr lang="en-US" sz="2000"/>
              <a:t>F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equals Distillate Pressure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Bottoms Pressure = Distillate Pressure +10 psia delta P</a:t>
            </a:r>
          </a:p>
          <a:p>
            <a:pPr>
              <a:lnSpc>
                <a:spcPct val="80000"/>
              </a:lnSpc>
            </a:pPr>
            <a:r>
              <a:rPr lang="en-US" sz="2000"/>
              <a:t>Compute the Bubble Pt. Temp for an estimate of the Bottoms Composition at Distillate Pressure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Gives Bottoms Temperature</a:t>
            </a:r>
          </a:p>
          <a:p>
            <a:pPr>
              <a:lnSpc>
                <a:spcPct val="80000"/>
              </a:lnSpc>
            </a:pPr>
            <a:r>
              <a:rPr lang="en-US" sz="1800" b="1"/>
              <a:t>P &gt; Atm, Pressure generated by system.</a:t>
            </a:r>
          </a:p>
          <a:p>
            <a:pPr>
              <a:lnSpc>
                <a:spcPct val="80000"/>
              </a:lnSpc>
            </a:pPr>
            <a:r>
              <a:rPr lang="en-US" sz="1800" b="1"/>
              <a:t>For Vacuum, how is it that generated?</a:t>
            </a:r>
          </a:p>
          <a:p>
            <a:pPr lvl="1">
              <a:lnSpc>
                <a:spcPct val="80000"/>
              </a:lnSpc>
            </a:pPr>
            <a:endParaRPr lang="en-US" sz="1800" b="1"/>
          </a:p>
          <a:p>
            <a:pPr>
              <a:lnSpc>
                <a:spcPct val="80000"/>
              </a:lnSpc>
            </a:pPr>
            <a:r>
              <a:rPr lang="en-US" sz="2000"/>
              <a:t>Not Near Critical Point for 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Steam Ejector Generates the Vacuum.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324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0" y="1981200"/>
            <a:ext cx="1917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 Pressure</a:t>
            </a:r>
          </a:p>
          <a:p>
            <a:r>
              <a:rPr lang="en-US"/>
              <a:t>High Velocity</a:t>
            </a:r>
          </a:p>
          <a:p>
            <a:r>
              <a:rPr lang="en-US"/>
              <a:t>Steam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803525" y="5375275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Vacuum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914400" y="30480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32766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648200" y="5105400"/>
            <a:ext cx="272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Bernoulli’s Equation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5867400"/>
            <a:ext cx="2466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4275"/>
            <a:ext cx="2381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665913" y="2133600"/>
            <a:ext cx="247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Velocity &gt; Mach 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Packing vs Trays</a:t>
            </a:r>
          </a:p>
          <a:p>
            <a:pPr>
              <a:lnSpc>
                <a:spcPct val="80000"/>
              </a:lnSpc>
            </a:pPr>
            <a:r>
              <a:rPr lang="en-US" sz="2400"/>
              <a:t>Column Diameter from flooding consideration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Trays, D</a:t>
            </a:r>
            <a:r>
              <a:rPr lang="en-US" sz="2000" baseline="-25000"/>
              <a:t>T</a:t>
            </a:r>
            <a:r>
              <a:rPr lang="en-US" sz="2000"/>
              <a:t>=[(4G)/((f U</a:t>
            </a:r>
            <a:r>
              <a:rPr lang="en-US" sz="2000" baseline="-25000"/>
              <a:t>flood </a:t>
            </a:r>
            <a:r>
              <a:rPr lang="el-GR" sz="2000">
                <a:cs typeface="Times New Roman" pitchFamily="18" charset="0"/>
              </a:rPr>
              <a:t>π</a:t>
            </a:r>
            <a:r>
              <a:rPr lang="en-US" sz="2000">
                <a:cs typeface="Times New Roman" pitchFamily="18" charset="0"/>
              </a:rPr>
              <a:t>(1-A</a:t>
            </a:r>
            <a:r>
              <a:rPr lang="en-US" sz="2000" baseline="-25000">
                <a:cs typeface="Times New Roman" pitchFamily="18" charset="0"/>
              </a:rPr>
              <a:t>down</a:t>
            </a:r>
            <a:r>
              <a:rPr lang="en-US" sz="2000">
                <a:cs typeface="Times New Roman" pitchFamily="18" charset="0"/>
              </a:rPr>
              <a:t>/A</a:t>
            </a:r>
            <a:r>
              <a:rPr lang="en-US" sz="2000" baseline="-25000">
                <a:cs typeface="Times New Roman" pitchFamily="18" charset="0"/>
              </a:rPr>
              <a:t>T</a:t>
            </a:r>
            <a:r>
              <a:rPr lang="en-US" sz="2000">
                <a:cs typeface="Times New Roman" pitchFamily="18" charset="0"/>
              </a:rPr>
              <a:t>)</a:t>
            </a:r>
            <a:r>
              <a:rPr lang="el-GR" sz="2000">
                <a:cs typeface="Times New Roman" pitchFamily="18" charset="0"/>
              </a:rPr>
              <a:t>ρ</a:t>
            </a:r>
            <a:r>
              <a:rPr lang="en-US" sz="2000" baseline="-25000">
                <a:cs typeface="Times New Roman" pitchFamily="18" charset="0"/>
              </a:rPr>
              <a:t>G</a:t>
            </a:r>
            <a:r>
              <a:rPr lang="en-US" sz="2000"/>
              <a:t>)]</a:t>
            </a:r>
            <a:r>
              <a:rPr lang="en-US" sz="2000" baseline="30000"/>
              <a:t>1/2		</a:t>
            </a:r>
            <a:r>
              <a:rPr lang="en-US" sz="2000"/>
              <a:t>eq. 14.11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U</a:t>
            </a:r>
            <a:r>
              <a:rPr lang="en-US" sz="1800" baseline="-25000"/>
              <a:t>flood</a:t>
            </a:r>
            <a:r>
              <a:rPr lang="en-US" sz="1800"/>
              <a:t>= f(dimensionless density difference), </a:t>
            </a:r>
            <a:r>
              <a:rPr lang="en-US" sz="1800" b="1"/>
              <a:t>f</a:t>
            </a:r>
            <a:r>
              <a:rPr lang="en-US" sz="1800"/>
              <a:t> = 0.75-0.85  eq. 14.12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Packed, D</a:t>
            </a:r>
            <a:r>
              <a:rPr lang="en-US" sz="2000" baseline="-25000"/>
              <a:t>T </a:t>
            </a:r>
            <a:r>
              <a:rPr lang="en-US" sz="2000"/>
              <a:t>=[(4G)/((f U</a:t>
            </a:r>
            <a:r>
              <a:rPr lang="en-US" sz="2000" baseline="-25000"/>
              <a:t>flood </a:t>
            </a:r>
            <a:r>
              <a:rPr lang="el-GR" sz="2000">
                <a:cs typeface="Times New Roman" pitchFamily="18" charset="0"/>
              </a:rPr>
              <a:t>πρ</a:t>
            </a:r>
            <a:r>
              <a:rPr lang="en-US" sz="2000" baseline="-25000">
                <a:cs typeface="Times New Roman" pitchFamily="18" charset="0"/>
              </a:rPr>
              <a:t>G</a:t>
            </a:r>
            <a:r>
              <a:rPr lang="en-US" sz="2000"/>
              <a:t>)]</a:t>
            </a:r>
            <a:r>
              <a:rPr lang="en-US" sz="2000" baseline="30000"/>
              <a:t>1/2</a:t>
            </a:r>
            <a:r>
              <a:rPr lang="en-US" sz="2000"/>
              <a:t>			eq. 14.14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U</a:t>
            </a:r>
            <a:r>
              <a:rPr lang="en-US" sz="1800" baseline="-25000"/>
              <a:t>flood</a:t>
            </a:r>
            <a:r>
              <a:rPr lang="en-US" sz="1800"/>
              <a:t>= f(flow ratio), </a:t>
            </a:r>
            <a:r>
              <a:rPr lang="en-US" sz="1800" b="1"/>
              <a:t>f</a:t>
            </a:r>
            <a:r>
              <a:rPr lang="en-US" sz="1800"/>
              <a:t> = 0.75-0.85			eq. 14.15</a:t>
            </a:r>
          </a:p>
          <a:p>
            <a:pPr>
              <a:lnSpc>
                <a:spcPct val="80000"/>
              </a:lnSpc>
            </a:pPr>
            <a:r>
              <a:rPr lang="en-US" sz="2400"/>
              <a:t>Column Height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 N</a:t>
            </a:r>
            <a:r>
              <a:rPr lang="en-US" sz="2000" baseline="-25000"/>
              <a:t>min</a:t>
            </a:r>
            <a:r>
              <a:rPr lang="en-US" sz="2000"/>
              <a:t>=log[(d</a:t>
            </a:r>
            <a:r>
              <a:rPr lang="en-US" sz="2000" baseline="-25000"/>
              <a:t>LK</a:t>
            </a:r>
            <a:r>
              <a:rPr lang="en-US" sz="2000"/>
              <a:t>/b</a:t>
            </a:r>
            <a:r>
              <a:rPr lang="en-US" sz="2000" baseline="-25000"/>
              <a:t>LK</a:t>
            </a:r>
            <a:r>
              <a:rPr lang="en-US" sz="2000"/>
              <a:t>)(b</a:t>
            </a:r>
            <a:r>
              <a:rPr lang="en-US" sz="2000" baseline="-25000"/>
              <a:t>HK</a:t>
            </a:r>
            <a:r>
              <a:rPr lang="en-US" sz="2000"/>
              <a:t>/d</a:t>
            </a:r>
            <a:r>
              <a:rPr lang="en-US" sz="2000" baseline="-25000"/>
              <a:t>HK</a:t>
            </a:r>
            <a:r>
              <a:rPr lang="en-US" sz="2000"/>
              <a:t>)]/log[</a:t>
            </a:r>
            <a:r>
              <a:rPr lang="el-GR" sz="2000">
                <a:cs typeface="Times New Roman" pitchFamily="18" charset="0"/>
              </a:rPr>
              <a:t>α</a:t>
            </a:r>
            <a:r>
              <a:rPr lang="en-US" sz="2000" baseline="-25000">
                <a:cs typeface="Times New Roman" pitchFamily="18" charset="0"/>
              </a:rPr>
              <a:t>LK,HK</a:t>
            </a:r>
            <a:r>
              <a:rPr lang="en-US" sz="2000">
                <a:cs typeface="Times New Roman" pitchFamily="18" charset="0"/>
              </a:rPr>
              <a:t>]		eq. 14.1</a:t>
            </a:r>
          </a:p>
          <a:p>
            <a:pPr lvl="1">
              <a:lnSpc>
                <a:spcPct val="80000"/>
              </a:lnSpc>
            </a:pPr>
            <a:r>
              <a:rPr lang="en-US" sz="2000">
                <a:cs typeface="Times New Roman" pitchFamily="18" charset="0"/>
              </a:rPr>
              <a:t>N=</a:t>
            </a:r>
            <a:r>
              <a:rPr lang="en-US" sz="2000"/>
              <a:t>N</a:t>
            </a:r>
            <a:r>
              <a:rPr lang="en-US" sz="2000" baseline="-25000"/>
              <a:t>min</a:t>
            </a:r>
            <a:r>
              <a:rPr lang="en-US" sz="2000">
                <a:cs typeface="Times New Roman" pitchFamily="18" charset="0"/>
              </a:rPr>
              <a:t>/</a:t>
            </a:r>
            <a:r>
              <a:rPr lang="el-GR" sz="2000">
                <a:cs typeface="Times New Roman" pitchFamily="18" charset="0"/>
              </a:rPr>
              <a:t>ε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Tray Height = N*H</a:t>
            </a:r>
            <a:r>
              <a:rPr lang="en-US" sz="1800" baseline="-25000"/>
              <a:t>tray				</a:t>
            </a:r>
            <a:endParaRPr lang="en-US" sz="1800"/>
          </a:p>
          <a:p>
            <a:pPr lvl="2">
              <a:lnSpc>
                <a:spcPct val="80000"/>
              </a:lnSpc>
            </a:pPr>
            <a:r>
              <a:rPr lang="en-US" sz="1800"/>
              <a:t>Packed Height = N</a:t>
            </a:r>
            <a:r>
              <a:rPr lang="en-US" sz="1800" baseline="-25000"/>
              <a:t>eq</a:t>
            </a:r>
            <a:r>
              <a:rPr lang="en-US" sz="1800"/>
              <a:t>*HETP 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HETP(height equivalent of theoretical plate)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HETP</a:t>
            </a:r>
            <a:r>
              <a:rPr lang="en-US" sz="1600" baseline="-25000"/>
              <a:t>random</a:t>
            </a:r>
            <a:r>
              <a:rPr lang="en-US" sz="1600"/>
              <a:t> = 1.5 ft/in*D</a:t>
            </a:r>
            <a:r>
              <a:rPr lang="en-US" sz="1600" baseline="-25000"/>
              <a:t>p</a:t>
            </a:r>
            <a:r>
              <a:rPr lang="en-US" sz="1600"/>
              <a:t>			eq. 14.9</a:t>
            </a:r>
          </a:p>
          <a:p>
            <a:pPr>
              <a:lnSpc>
                <a:spcPct val="80000"/>
              </a:lnSpc>
            </a:pPr>
            <a:r>
              <a:rPr lang="en-US" sz="2400"/>
              <a:t>Tray Efficiency, </a:t>
            </a:r>
            <a:r>
              <a:rPr lang="el-GR" sz="2400">
                <a:cs typeface="Times New Roman" pitchFamily="18" charset="0"/>
              </a:rPr>
              <a:t>ε</a:t>
            </a:r>
            <a:r>
              <a:rPr lang="en-US" sz="2400"/>
              <a:t> = f(viscosity</a:t>
            </a:r>
            <a:r>
              <a:rPr lang="en-US" sz="2400" baseline="-25000"/>
              <a:t>liquid</a:t>
            </a:r>
            <a:r>
              <a:rPr lang="en-US" sz="2400"/>
              <a:t> * </a:t>
            </a:r>
            <a:r>
              <a:rPr lang="el-GR" sz="2400">
                <a:cs typeface="Times New Roman" pitchFamily="18" charset="0"/>
              </a:rPr>
              <a:t>α</a:t>
            </a:r>
            <a:r>
              <a:rPr lang="en-US" sz="2400" baseline="-25000">
                <a:cs typeface="Times New Roman" pitchFamily="18" charset="0"/>
              </a:rPr>
              <a:t>LK,HK</a:t>
            </a:r>
            <a:r>
              <a:rPr lang="en-US" sz="2400"/>
              <a:t>)	Fig 14.3</a:t>
            </a:r>
          </a:p>
          <a:p>
            <a:pPr>
              <a:lnSpc>
                <a:spcPct val="80000"/>
              </a:lnSpc>
            </a:pPr>
            <a:r>
              <a:rPr lang="en-US" sz="2400"/>
              <a:t>Pressure Drop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Tray, </a:t>
            </a:r>
            <a:r>
              <a:rPr lang="el-GR" sz="1800">
                <a:cs typeface="Times New Roman" pitchFamily="18" charset="0"/>
              </a:rPr>
              <a:t>Δ</a:t>
            </a:r>
            <a:r>
              <a:rPr lang="en-US" sz="1800">
                <a:cs typeface="Times New Roman" pitchFamily="18" charset="0"/>
              </a:rPr>
              <a:t>P=</a:t>
            </a:r>
            <a:r>
              <a:rPr lang="el-GR" sz="1800">
                <a:cs typeface="Times New Roman" pitchFamily="18" charset="0"/>
              </a:rPr>
              <a:t>ρ</a:t>
            </a:r>
            <a:r>
              <a:rPr lang="en-US" sz="1800" baseline="-25000">
                <a:cs typeface="Times New Roman" pitchFamily="18" charset="0"/>
              </a:rPr>
              <a:t>L</a:t>
            </a:r>
            <a:r>
              <a:rPr lang="en-US" sz="1800">
                <a:cs typeface="Times New Roman" pitchFamily="18" charset="0"/>
              </a:rPr>
              <a:t>g h</a:t>
            </a:r>
            <a:r>
              <a:rPr lang="en-US" sz="1800" baseline="-25000">
                <a:cs typeface="Times New Roman" pitchFamily="18" charset="0"/>
              </a:rPr>
              <a:t>L-wier </a:t>
            </a:r>
            <a:r>
              <a:rPr lang="en-US" sz="1800">
                <a:cs typeface="Times New Roman" pitchFamily="18" charset="0"/>
              </a:rPr>
              <a:t>N</a:t>
            </a:r>
          </a:p>
          <a:p>
            <a:pPr lvl="2">
              <a:lnSpc>
                <a:spcPct val="80000"/>
              </a:lnSpc>
            </a:pPr>
            <a:r>
              <a:rPr lang="en-US" sz="1800">
                <a:cs typeface="Times New Roman" pitchFamily="18" charset="0"/>
              </a:rPr>
              <a:t>Packed, </a:t>
            </a:r>
            <a:r>
              <a:rPr lang="el-GR" sz="1800">
                <a:cs typeface="Times New Roman" pitchFamily="18" charset="0"/>
              </a:rPr>
              <a:t>Δ</a:t>
            </a:r>
            <a:r>
              <a:rPr lang="en-US" sz="1800">
                <a:cs typeface="Times New Roman" pitchFamily="18" charset="0"/>
              </a:rPr>
              <a:t>P=Packed bed</a:t>
            </a:r>
            <a:endParaRPr lang="el-GR" sz="1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Tray Efficiency</a:t>
            </a:r>
          </a:p>
        </p:txBody>
      </p:sp>
      <p:pic>
        <p:nvPicPr>
          <p:cNvPr id="70659" name="Picture 3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183563" cy="463550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2400" y="1524000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Times New Roman" pitchFamily="18" charset="0"/>
              </a:rPr>
              <a:t>μ</a:t>
            </a:r>
            <a:r>
              <a:rPr lang="en-US" baseline="-25000">
                <a:cs typeface="Times New Roman" pitchFamily="18" charset="0"/>
              </a:rPr>
              <a:t>L * </a:t>
            </a:r>
            <a:r>
              <a:rPr lang="el-GR">
                <a:cs typeface="Times New Roman" pitchFamily="18" charset="0"/>
              </a:rPr>
              <a:t>α</a:t>
            </a:r>
            <a:r>
              <a:rPr lang="en-US" baseline="-25000">
                <a:cs typeface="Times New Roman" pitchFamily="18" charset="0"/>
              </a:rPr>
              <a:t>LK,HK</a:t>
            </a:r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Costing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6210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Separation Units</a:t>
            </a:r>
          </a:p>
        </p:txBody>
      </p:sp>
      <p:pic>
        <p:nvPicPr>
          <p:cNvPr id="4102" name="Picture 6" descr="~AUT000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1238"/>
            <a:ext cx="7772400" cy="3514725"/>
          </a:xfrm>
          <a:noFill/>
          <a:ln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95400" y="3200400"/>
            <a:ext cx="1066800" cy="914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3200400"/>
            <a:ext cx="1066800" cy="914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Costs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Column – </a:t>
            </a:r>
            <a:r>
              <a:rPr lang="en-US" sz="2400"/>
              <a:t>Material of Construction gives </a:t>
            </a:r>
            <a:r>
              <a:rPr lang="el-GR" sz="2400">
                <a:cs typeface="Times New Roman" pitchFamily="18" charset="0"/>
              </a:rPr>
              <a:t>ρ</a:t>
            </a:r>
            <a:r>
              <a:rPr lang="en-US" sz="2400" baseline="-25000">
                <a:cs typeface="Times New Roman" pitchFamily="18" charset="0"/>
              </a:rPr>
              <a:t>metal</a:t>
            </a:r>
            <a:endParaRPr lang="el-GR" sz="240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/>
              <a:t>Pressure Vessel C</a:t>
            </a:r>
            <a:r>
              <a:rPr lang="en-US" sz="2400" baseline="-25000"/>
              <a:t>p</a:t>
            </a:r>
            <a:r>
              <a:rPr lang="en-US" sz="2400"/>
              <a:t>= F</a:t>
            </a:r>
            <a:r>
              <a:rPr lang="en-US" sz="2400" baseline="-25000"/>
              <a:t>M</a:t>
            </a:r>
            <a:r>
              <a:rPr lang="en-US" sz="2400"/>
              <a:t>C</a:t>
            </a:r>
            <a:r>
              <a:rPr lang="en-US" sz="2400" baseline="-25000"/>
              <a:t>v</a:t>
            </a:r>
            <a:r>
              <a:rPr lang="en-US" sz="2400"/>
              <a:t>(W)+C</a:t>
            </a:r>
            <a:r>
              <a:rPr lang="en-US" sz="2400" baseline="-25000"/>
              <a:t>Platform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Reboiler C</a:t>
            </a:r>
            <a:r>
              <a:rPr lang="en-US" sz="2800" baseline="-25000"/>
              <a:t>B</a:t>
            </a:r>
            <a:r>
              <a:rPr lang="en-US" sz="2800"/>
              <a:t> </a:t>
            </a:r>
            <a:r>
              <a:rPr lang="el-GR" sz="2800">
                <a:cs typeface="Times New Roman" pitchFamily="18" charset="0"/>
              </a:rPr>
              <a:t>α</a:t>
            </a:r>
            <a:r>
              <a:rPr lang="en-US" sz="2800">
                <a:cs typeface="Times New Roman" pitchFamily="18" charset="0"/>
              </a:rPr>
              <a:t> Area</a:t>
            </a:r>
            <a:r>
              <a:rPr lang="en-US" sz="2800" baseline="-25000">
                <a:cs typeface="Times New Roman" pitchFamily="18" charset="0"/>
              </a:rPr>
              <a:t>HX</a:t>
            </a:r>
            <a:endParaRPr lang="el-GR" sz="2800" baseline="-2500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/>
              <a:t>Condenser C</a:t>
            </a:r>
            <a:r>
              <a:rPr lang="en-US" sz="2800" baseline="-25000"/>
              <a:t>B</a:t>
            </a:r>
            <a:r>
              <a:rPr lang="en-US" sz="2800"/>
              <a:t> </a:t>
            </a:r>
            <a:r>
              <a:rPr lang="el-GR" sz="2800">
                <a:cs typeface="Times New Roman" pitchFamily="18" charset="0"/>
              </a:rPr>
              <a:t>α</a:t>
            </a:r>
            <a:r>
              <a:rPr lang="en-US" sz="2800">
                <a:cs typeface="Times New Roman" pitchFamily="18" charset="0"/>
              </a:rPr>
              <a:t> Area</a:t>
            </a:r>
            <a:r>
              <a:rPr lang="en-US" sz="2800" baseline="-25000">
                <a:cs typeface="Times New Roman" pitchFamily="18" charset="0"/>
              </a:rPr>
              <a:t>HX</a:t>
            </a:r>
            <a:endParaRPr lang="en-US" sz="280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Pumping Costs – feed, reflux, reboiler</a:t>
            </a:r>
          </a:p>
          <a:p>
            <a:pPr lvl="1">
              <a:lnSpc>
                <a:spcPct val="80000"/>
              </a:lnSpc>
            </a:pPr>
            <a:r>
              <a:rPr lang="en-US" sz="2400">
                <a:cs typeface="Times New Roman" pitchFamily="18" charset="0"/>
              </a:rPr>
              <a:t>Work = Q*</a:t>
            </a:r>
            <a:r>
              <a:rPr lang="el-GR" sz="2400">
                <a:cs typeface="Times New Roman" pitchFamily="18" charset="0"/>
              </a:rPr>
              <a:t>Δ</a:t>
            </a:r>
            <a:r>
              <a:rPr lang="en-US" sz="2400">
                <a:cs typeface="Times New Roman" pitchFamily="18" charset="0"/>
              </a:rPr>
              <a:t>P</a:t>
            </a:r>
          </a:p>
          <a:p>
            <a:pPr>
              <a:lnSpc>
                <a:spcPct val="80000"/>
              </a:lnSpc>
            </a:pPr>
            <a:r>
              <a:rPr lang="en-US" sz="2800">
                <a:cs typeface="Times New Roman" pitchFamily="18" charset="0"/>
              </a:rPr>
              <a:t>Tanks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cs typeface="Times New Roman" pitchFamily="18" charset="0"/>
              </a:rPr>
              <a:t>Surge tank before column, reboiler accumulator (sometimes longer (empty) tower), condensate accumulator</a:t>
            </a:r>
          </a:p>
          <a:p>
            <a:pPr>
              <a:lnSpc>
                <a:spcPct val="80000"/>
              </a:lnSpc>
            </a:pPr>
            <a:endParaRPr lang="el-GR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7772400" cy="4114800"/>
          </a:xfrm>
        </p:spPr>
        <p:txBody>
          <a:bodyPr/>
          <a:lstStyle/>
          <a:p>
            <a:r>
              <a:rPr lang="en-US"/>
              <a:t>Methanol-Water Distillation</a:t>
            </a:r>
          </a:p>
          <a:p>
            <a:r>
              <a:rPr lang="en-US"/>
              <a:t>Feed </a:t>
            </a:r>
          </a:p>
          <a:p>
            <a:pPr lvl="1"/>
            <a:r>
              <a:rPr lang="en-US"/>
              <a:t>10 gal/min</a:t>
            </a:r>
          </a:p>
          <a:p>
            <a:pPr lvl="1"/>
            <a:r>
              <a:rPr lang="en-US"/>
              <a:t>50/50 (mole) mixture</a:t>
            </a:r>
          </a:p>
          <a:p>
            <a:r>
              <a:rPr lang="en-US"/>
              <a:t>Desired to get </a:t>
            </a:r>
          </a:p>
          <a:p>
            <a:pPr lvl="1"/>
            <a:r>
              <a:rPr lang="en-US"/>
              <a:t>High Purity MeOH in D</a:t>
            </a:r>
          </a:p>
          <a:p>
            <a:pPr lvl="1"/>
            <a:r>
              <a:rPr lang="en-US"/>
              <a:t>Pure Water in B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44196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Simulator Methods - Aspen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Start with simple distillation method</a:t>
            </a:r>
          </a:p>
          <a:p>
            <a:pPr lvl="1"/>
            <a:r>
              <a:rPr lang="en-US" sz="2400"/>
              <a:t>DSTWU – Winn-Underwood-Gilliland Method</a:t>
            </a:r>
          </a:p>
          <a:p>
            <a:pPr lvl="2"/>
            <a:r>
              <a:rPr lang="en-US" sz="2000"/>
              <a:t>Min # stages, R</a:t>
            </a:r>
            <a:r>
              <a:rPr lang="en-US" sz="2000" baseline="-25000"/>
              <a:t>min</a:t>
            </a:r>
            <a:r>
              <a:rPr lang="en-US" sz="2000"/>
              <a:t> – Fenske-Underwood</a:t>
            </a:r>
          </a:p>
          <a:p>
            <a:pPr lvl="2"/>
            <a:r>
              <a:rPr lang="en-US" sz="2000"/>
              <a:t>Min # stages vs R - Gilliland</a:t>
            </a:r>
          </a:p>
          <a:p>
            <a:pPr lvl="1"/>
            <a:r>
              <a:rPr lang="en-US" sz="2400"/>
              <a:t>Distil – short cut Edmister Method</a:t>
            </a:r>
          </a:p>
          <a:p>
            <a:r>
              <a:rPr lang="en-US" sz="2800"/>
              <a:t>Then go to more complicated one for sizing purposes</a:t>
            </a:r>
          </a:p>
          <a:p>
            <a:pPr lvl="1"/>
            <a:r>
              <a:rPr lang="en-US" sz="2400"/>
              <a:t>RadFrac – rigorous method</a:t>
            </a:r>
          </a:p>
          <a:p>
            <a:pPr lvl="1"/>
            <a:r>
              <a:rPr lang="en-US" sz="2400"/>
              <a:t>Sizing in RadFrac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pPr rtl="1"/>
            <a:r>
              <a:rPr lang="en-US" sz="2800" u="sng"/>
              <a:t>Eric Carlson’s Recommendations</a:t>
            </a:r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2438400" y="1355725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E?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2590800" y="37338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R?</a:t>
            </a:r>
          </a:p>
        </p:txBody>
      </p:sp>
      <p:cxnSp>
        <p:nvCxnSpPr>
          <p:cNvPr id="78853" name="AutoShape 5"/>
          <p:cNvCxnSpPr>
            <a:cxnSpLocks noChangeShapeType="1"/>
            <a:endCxn id="78856" idx="1"/>
          </p:cNvCxnSpPr>
          <p:nvPr/>
        </p:nvCxnSpPr>
        <p:spPr bwMode="auto">
          <a:xfrm flipV="1">
            <a:off x="381000" y="299402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724400" y="48006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P?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1066800" y="2574925"/>
            <a:ext cx="838200" cy="838200"/>
            <a:chOff x="672" y="1632"/>
            <a:chExt cx="528" cy="528"/>
          </a:xfrm>
        </p:grpSpPr>
        <p:sp>
          <p:nvSpPr>
            <p:cNvPr id="78856" name="AutoShape 8"/>
            <p:cNvSpPr>
              <a:spLocks noChangeArrowheads="1"/>
            </p:cNvSpPr>
            <p:nvPr/>
          </p:nvSpPr>
          <p:spPr bwMode="auto">
            <a:xfrm>
              <a:off x="672" y="1632"/>
              <a:ext cx="528" cy="528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>
              <a:off x="960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 flipV="1">
              <a:off x="864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59" name="Group 11"/>
          <p:cNvGrpSpPr>
            <a:grpSpLocks/>
          </p:cNvGrpSpPr>
          <p:nvPr/>
        </p:nvGrpSpPr>
        <p:grpSpPr bwMode="auto">
          <a:xfrm>
            <a:off x="1485900" y="1449388"/>
            <a:ext cx="952500" cy="1125537"/>
            <a:chOff x="936" y="913"/>
            <a:chExt cx="600" cy="709"/>
          </a:xfrm>
        </p:grpSpPr>
        <p:cxnSp>
          <p:nvCxnSpPr>
            <p:cNvPr id="78860" name="AutoShape 12"/>
            <p:cNvCxnSpPr>
              <a:cxnSpLocks noChangeShapeType="1"/>
              <a:stCxn id="78856" idx="0"/>
              <a:endCxn id="78851" idx="1"/>
            </p:cNvCxnSpPr>
            <p:nvPr/>
          </p:nvCxnSpPr>
          <p:spPr bwMode="auto">
            <a:xfrm rot="16200000">
              <a:off x="984" y="1070"/>
              <a:ext cx="504" cy="6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78861" name="Text Box 13"/>
            <p:cNvSpPr txBox="1">
              <a:spLocks noChangeArrowheads="1"/>
            </p:cNvSpPr>
            <p:nvPr/>
          </p:nvSpPr>
          <p:spPr bwMode="auto">
            <a:xfrm>
              <a:off x="960" y="913"/>
              <a:ext cx="4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Polar</a:t>
              </a:r>
            </a:p>
          </p:txBody>
        </p:sp>
      </p:grpSp>
      <p:grpSp>
        <p:nvGrpSpPr>
          <p:cNvPr id="78862" name="Group 14"/>
          <p:cNvGrpSpPr>
            <a:grpSpLocks/>
          </p:cNvGrpSpPr>
          <p:nvPr/>
        </p:nvGrpSpPr>
        <p:grpSpPr bwMode="auto">
          <a:xfrm>
            <a:off x="3086100" y="3032125"/>
            <a:ext cx="3467100" cy="701675"/>
            <a:chOff x="1944" y="1910"/>
            <a:chExt cx="2184" cy="442"/>
          </a:xfrm>
        </p:grpSpPr>
        <p:cxnSp>
          <p:nvCxnSpPr>
            <p:cNvPr id="78863" name="AutoShape 15"/>
            <p:cNvCxnSpPr>
              <a:cxnSpLocks noChangeShapeType="1"/>
              <a:stCxn id="78852" idx="0"/>
            </p:cNvCxnSpPr>
            <p:nvPr/>
          </p:nvCxnSpPr>
          <p:spPr bwMode="auto">
            <a:xfrm rot="16200000">
              <a:off x="2940" y="1164"/>
              <a:ext cx="192" cy="218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2006" y="1910"/>
              <a:ext cx="4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Real</a:t>
              </a:r>
            </a:p>
          </p:txBody>
        </p:sp>
      </p:grpSp>
      <p:grpSp>
        <p:nvGrpSpPr>
          <p:cNvPr id="78865" name="Group 17"/>
          <p:cNvGrpSpPr>
            <a:grpSpLocks/>
          </p:cNvGrpSpPr>
          <p:nvPr/>
        </p:nvGrpSpPr>
        <p:grpSpPr bwMode="auto">
          <a:xfrm>
            <a:off x="2933700" y="2193925"/>
            <a:ext cx="3467100" cy="490538"/>
            <a:chOff x="1848" y="1382"/>
            <a:chExt cx="2184" cy="309"/>
          </a:xfrm>
        </p:grpSpPr>
        <p:cxnSp>
          <p:nvCxnSpPr>
            <p:cNvPr id="78866" name="AutoShape 18"/>
            <p:cNvCxnSpPr>
              <a:cxnSpLocks noChangeShapeType="1"/>
              <a:stCxn id="78851" idx="2"/>
            </p:cNvCxnSpPr>
            <p:nvPr/>
          </p:nvCxnSpPr>
          <p:spPr bwMode="auto">
            <a:xfrm rot="16200000" flipH="1">
              <a:off x="2796" y="434"/>
              <a:ext cx="288" cy="218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8867" name="Text Box 19"/>
            <p:cNvSpPr txBox="1">
              <a:spLocks noChangeArrowheads="1"/>
            </p:cNvSpPr>
            <p:nvPr/>
          </p:nvSpPr>
          <p:spPr bwMode="auto">
            <a:xfrm>
              <a:off x="2150" y="1441"/>
              <a:ext cx="9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Electrolyte</a:t>
              </a:r>
            </a:p>
          </p:txBody>
        </p:sp>
      </p:grpSp>
      <p:grpSp>
        <p:nvGrpSpPr>
          <p:cNvPr id="78868" name="Group 20"/>
          <p:cNvGrpSpPr>
            <a:grpSpLocks/>
          </p:cNvGrpSpPr>
          <p:nvPr/>
        </p:nvGrpSpPr>
        <p:grpSpPr bwMode="auto">
          <a:xfrm>
            <a:off x="3048000" y="4572000"/>
            <a:ext cx="1828800" cy="685800"/>
            <a:chOff x="1920" y="2880"/>
            <a:chExt cx="1152" cy="432"/>
          </a:xfrm>
        </p:grpSpPr>
        <p:cxnSp>
          <p:nvCxnSpPr>
            <p:cNvPr id="78869" name="AutoShape 21"/>
            <p:cNvCxnSpPr>
              <a:cxnSpLocks noChangeShapeType="1"/>
              <a:stCxn id="78852" idx="2"/>
              <a:endCxn id="78854" idx="1"/>
            </p:cNvCxnSpPr>
            <p:nvPr/>
          </p:nvCxnSpPr>
          <p:spPr bwMode="auto">
            <a:xfrm rot="16200000" flipH="1">
              <a:off x="2256" y="2568"/>
              <a:ext cx="408" cy="10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1920" y="3062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Pseudo &amp; Real</a:t>
              </a:r>
            </a:p>
          </p:txBody>
        </p:sp>
      </p:grpSp>
      <p:grpSp>
        <p:nvGrpSpPr>
          <p:cNvPr id="78871" name="Group 23"/>
          <p:cNvGrpSpPr>
            <a:grpSpLocks/>
          </p:cNvGrpSpPr>
          <p:nvPr/>
        </p:nvGrpSpPr>
        <p:grpSpPr bwMode="auto">
          <a:xfrm>
            <a:off x="5165725" y="5638800"/>
            <a:ext cx="1235075" cy="457200"/>
            <a:chOff x="3254" y="3552"/>
            <a:chExt cx="778" cy="288"/>
          </a:xfrm>
        </p:grpSpPr>
        <p:cxnSp>
          <p:nvCxnSpPr>
            <p:cNvPr id="78872" name="AutoShape 24"/>
            <p:cNvCxnSpPr>
              <a:cxnSpLocks noChangeShapeType="1"/>
              <a:stCxn id="78854" idx="2"/>
              <a:endCxn id="78877" idx="1"/>
            </p:cNvCxnSpPr>
            <p:nvPr/>
          </p:nvCxnSpPr>
          <p:spPr bwMode="auto">
            <a:xfrm rot="16200000" flipH="1">
              <a:off x="3530" y="3310"/>
              <a:ext cx="259" cy="7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8873" name="Text Box 25"/>
            <p:cNvSpPr txBox="1">
              <a:spLocks noChangeArrowheads="1"/>
            </p:cNvSpPr>
            <p:nvPr/>
          </p:nvSpPr>
          <p:spPr bwMode="auto">
            <a:xfrm>
              <a:off x="3254" y="3590"/>
              <a:ext cx="6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Vacuum</a:t>
              </a:r>
            </a:p>
          </p:txBody>
        </p:sp>
      </p:grpSp>
      <p:grpSp>
        <p:nvGrpSpPr>
          <p:cNvPr id="78874" name="Group 26"/>
          <p:cNvGrpSpPr>
            <a:grpSpLocks/>
          </p:cNvGrpSpPr>
          <p:nvPr/>
        </p:nvGrpSpPr>
        <p:grpSpPr bwMode="auto">
          <a:xfrm>
            <a:off x="2933700" y="685800"/>
            <a:ext cx="3543300" cy="669925"/>
            <a:chOff x="1848" y="432"/>
            <a:chExt cx="2232" cy="422"/>
          </a:xfrm>
        </p:grpSpPr>
        <p:cxnSp>
          <p:nvCxnSpPr>
            <p:cNvPr id="78875" name="AutoShape 27"/>
            <p:cNvCxnSpPr>
              <a:cxnSpLocks noChangeShapeType="1"/>
              <a:stCxn id="78851" idx="0"/>
            </p:cNvCxnSpPr>
            <p:nvPr/>
          </p:nvCxnSpPr>
          <p:spPr bwMode="auto">
            <a:xfrm rot="16200000">
              <a:off x="2868" y="-358"/>
              <a:ext cx="192" cy="22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8876" name="Text Box 28"/>
            <p:cNvSpPr txBox="1">
              <a:spLocks noChangeArrowheads="1"/>
            </p:cNvSpPr>
            <p:nvPr/>
          </p:nvSpPr>
          <p:spPr bwMode="auto">
            <a:xfrm>
              <a:off x="2150" y="432"/>
              <a:ext cx="13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Non-electrolyte</a:t>
              </a:r>
            </a:p>
          </p:txBody>
        </p:sp>
      </p:grp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6400800" y="5851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Braun K-10 or ideal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6477000" y="4175125"/>
            <a:ext cx="2492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Chao-Seader,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Grayson-Streed or 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Braun K-10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6553200" y="3108325"/>
            <a:ext cx="2767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Peng-Robinson,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Redlich-Kwong-Soave,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Lee-Kesler-Plocker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6553200" y="2193925"/>
            <a:ext cx="227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Electrolyte NRTL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Or Pizer</a:t>
            </a:r>
          </a:p>
        </p:txBody>
      </p:sp>
      <p:sp>
        <p:nvSpPr>
          <p:cNvPr id="78881" name="Text Box 33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629400" y="898525"/>
            <a:ext cx="170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See Figure 2</a:t>
            </a:r>
          </a:p>
        </p:txBody>
      </p:sp>
      <p:cxnSp>
        <p:nvCxnSpPr>
          <p:cNvPr id="78882" name="AutoShape 34"/>
          <p:cNvCxnSpPr>
            <a:cxnSpLocks noChangeShapeType="1"/>
            <a:stCxn id="78854" idx="0"/>
            <a:endCxn id="78878" idx="1"/>
          </p:cNvCxnSpPr>
          <p:nvPr/>
        </p:nvCxnSpPr>
        <p:spPr bwMode="auto">
          <a:xfrm rot="16200000">
            <a:off x="5787231" y="4110832"/>
            <a:ext cx="122237" cy="1257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-76200" y="5334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rtl="1">
              <a:lnSpc>
                <a:spcPct val="70000"/>
              </a:lnSpc>
            </a:pPr>
            <a:r>
              <a:rPr lang="en-US" sz="2800" b="1">
                <a:solidFill>
                  <a:schemeClr val="tx2"/>
                </a:solidFill>
                <a:latin typeface="Comic Sans MS" pitchFamily="66" charset="0"/>
                <a:cs typeface="Times New Roman (Hebrew)" pitchFamily="26" charset="-79"/>
              </a:rPr>
              <a:t>Figure 1</a:t>
            </a:r>
          </a:p>
        </p:txBody>
      </p:sp>
      <p:grpSp>
        <p:nvGrpSpPr>
          <p:cNvPr id="78884" name="Group 36"/>
          <p:cNvGrpSpPr>
            <a:grpSpLocks noChangeAspect="1"/>
          </p:cNvGrpSpPr>
          <p:nvPr/>
        </p:nvGrpSpPr>
        <p:grpSpPr bwMode="auto">
          <a:xfrm>
            <a:off x="152400" y="4419600"/>
            <a:ext cx="420688" cy="420688"/>
            <a:chOff x="672" y="1632"/>
            <a:chExt cx="528" cy="528"/>
          </a:xfrm>
        </p:grpSpPr>
        <p:sp>
          <p:nvSpPr>
            <p:cNvPr id="78885" name="AutoShape 37"/>
            <p:cNvSpPr>
              <a:spLocks noChangeAspect="1" noChangeArrowheads="1"/>
            </p:cNvSpPr>
            <p:nvPr/>
          </p:nvSpPr>
          <p:spPr bwMode="auto">
            <a:xfrm>
              <a:off x="672" y="1632"/>
              <a:ext cx="528" cy="528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Line 38"/>
            <p:cNvSpPr>
              <a:spLocks noChangeAspect="1" noChangeShapeType="1"/>
            </p:cNvSpPr>
            <p:nvPr/>
          </p:nvSpPr>
          <p:spPr bwMode="auto">
            <a:xfrm>
              <a:off x="960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Line 39"/>
            <p:cNvSpPr>
              <a:spLocks noChangeAspect="1" noChangeShapeType="1"/>
            </p:cNvSpPr>
            <p:nvPr/>
          </p:nvSpPr>
          <p:spPr bwMode="auto">
            <a:xfrm flipV="1">
              <a:off x="864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609600" y="4419600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Polarity</a:t>
            </a:r>
          </a:p>
        </p:txBody>
      </p:sp>
      <p:sp>
        <p:nvSpPr>
          <p:cNvPr id="78889" name="AutoShape 41"/>
          <p:cNvSpPr>
            <a:spLocks noChangeAspect="1" noChangeArrowheads="1"/>
          </p:cNvSpPr>
          <p:nvPr/>
        </p:nvSpPr>
        <p:spPr bwMode="auto">
          <a:xfrm>
            <a:off x="100013" y="4937125"/>
            <a:ext cx="496887" cy="4206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R?</a:t>
            </a:r>
          </a:p>
        </p:txBody>
      </p:sp>
      <p:sp>
        <p:nvSpPr>
          <p:cNvPr id="78890" name="Text Box 42"/>
          <p:cNvSpPr txBox="1">
            <a:spLocks noChangeArrowheads="1"/>
          </p:cNvSpPr>
          <p:nvPr/>
        </p:nvSpPr>
        <p:spPr bwMode="auto">
          <a:xfrm>
            <a:off x="633413" y="4800600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Real or </a:t>
            </a:r>
          </a:p>
          <a:p>
            <a:r>
              <a:rPr lang="en-US" sz="1800">
                <a:latin typeface="Comic Sans MS" pitchFamily="66" charset="0"/>
                <a:cs typeface="David" pitchFamily="2" charset="-79"/>
              </a:rPr>
              <a:t>pseudocomponents</a:t>
            </a:r>
          </a:p>
        </p:txBody>
      </p:sp>
      <p:sp>
        <p:nvSpPr>
          <p:cNvPr id="78891" name="AutoShape 43"/>
          <p:cNvSpPr>
            <a:spLocks noChangeAspect="1" noChangeArrowheads="1"/>
          </p:cNvSpPr>
          <p:nvPr/>
        </p:nvSpPr>
        <p:spPr bwMode="auto">
          <a:xfrm>
            <a:off x="100013" y="5467350"/>
            <a:ext cx="496887" cy="4206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P?</a:t>
            </a:r>
          </a:p>
        </p:txBody>
      </p:sp>
      <p:sp>
        <p:nvSpPr>
          <p:cNvPr id="78892" name="Text Box 44"/>
          <p:cNvSpPr txBox="1">
            <a:spLocks noChangeArrowheads="1"/>
          </p:cNvSpPr>
          <p:nvPr/>
        </p:nvSpPr>
        <p:spPr bwMode="auto">
          <a:xfrm>
            <a:off x="633413" y="546735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Pressure</a:t>
            </a:r>
          </a:p>
        </p:txBody>
      </p:sp>
      <p:sp>
        <p:nvSpPr>
          <p:cNvPr id="78893" name="AutoShape 45"/>
          <p:cNvSpPr>
            <a:spLocks noChangeAspect="1" noChangeArrowheads="1"/>
          </p:cNvSpPr>
          <p:nvPr/>
        </p:nvSpPr>
        <p:spPr bwMode="auto">
          <a:xfrm>
            <a:off x="104775" y="5943600"/>
            <a:ext cx="496888" cy="4206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E?</a:t>
            </a:r>
          </a:p>
        </p:txBody>
      </p:sp>
      <p:sp>
        <p:nvSpPr>
          <p:cNvPr id="78894" name="Text Box 46"/>
          <p:cNvSpPr txBox="1">
            <a:spLocks noChangeArrowheads="1"/>
          </p:cNvSpPr>
          <p:nvPr/>
        </p:nvSpPr>
        <p:spPr bwMode="auto">
          <a:xfrm>
            <a:off x="638175" y="6019800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Electrolytes</a:t>
            </a:r>
          </a:p>
        </p:txBody>
      </p:sp>
      <p:sp>
        <p:nvSpPr>
          <p:cNvPr id="78895" name="AutoShape 47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64008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96" name="Group 48"/>
          <p:cNvGrpSpPr>
            <a:grpSpLocks/>
          </p:cNvGrpSpPr>
          <p:nvPr/>
        </p:nvGrpSpPr>
        <p:grpSpPr bwMode="auto">
          <a:xfrm>
            <a:off x="1466850" y="3413125"/>
            <a:ext cx="1352550" cy="739775"/>
            <a:chOff x="924" y="2150"/>
            <a:chExt cx="852" cy="466"/>
          </a:xfrm>
        </p:grpSpPr>
        <p:sp>
          <p:nvSpPr>
            <p:cNvPr id="78897" name="Text Box 49"/>
            <p:cNvSpPr txBox="1">
              <a:spLocks noChangeArrowheads="1"/>
            </p:cNvSpPr>
            <p:nvPr/>
          </p:nvSpPr>
          <p:spPr bwMode="auto">
            <a:xfrm>
              <a:off x="924" y="2160"/>
              <a:ext cx="8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All </a:t>
              </a:r>
            </a:p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Non-polar</a:t>
              </a:r>
            </a:p>
          </p:txBody>
        </p:sp>
        <p:cxnSp>
          <p:nvCxnSpPr>
            <p:cNvPr id="78898" name="AutoShape 50"/>
            <p:cNvCxnSpPr>
              <a:cxnSpLocks noChangeShapeType="1"/>
              <a:stCxn id="78852" idx="1"/>
              <a:endCxn id="78856" idx="2"/>
            </p:cNvCxnSpPr>
            <p:nvPr/>
          </p:nvCxnSpPr>
          <p:spPr bwMode="auto">
            <a:xfrm rot="10800000">
              <a:off x="936" y="2150"/>
              <a:ext cx="696" cy="46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676400" y="2590800"/>
            <a:ext cx="8382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P?</a:t>
            </a: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3124200" y="13716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ij?</a:t>
            </a: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3505200" y="50292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ij?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4572000" y="6096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LL?</a:t>
            </a:r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1981200" y="1447800"/>
            <a:ext cx="1343025" cy="1143000"/>
            <a:chOff x="1248" y="912"/>
            <a:chExt cx="846" cy="720"/>
          </a:xfrm>
        </p:grpSpPr>
        <p:sp>
          <p:nvSpPr>
            <p:cNvPr id="79879" name="Text Box 7">
              <a:hlinkClick r:id="rId2" action="ppaction://hlinksldjump" highlightClick="1"/>
              <a:hlinkHover r:id="" action="ppaction://noaction" highlightClick="1"/>
            </p:cNvPr>
            <p:cNvSpPr txBox="1">
              <a:spLocks noChangeArrowheads="1"/>
            </p:cNvSpPr>
            <p:nvPr/>
          </p:nvSpPr>
          <p:spPr bwMode="auto">
            <a:xfrm>
              <a:off x="1296" y="1152"/>
              <a:ext cx="7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(See also</a:t>
              </a:r>
            </a:p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Figure 3)</a:t>
              </a:r>
            </a:p>
          </p:txBody>
        </p:sp>
        <p:cxnSp>
          <p:nvCxnSpPr>
            <p:cNvPr id="79880" name="AutoShape 8"/>
            <p:cNvCxnSpPr>
              <a:cxnSpLocks noChangeShapeType="1"/>
            </p:cNvCxnSpPr>
            <p:nvPr/>
          </p:nvCxnSpPr>
          <p:spPr bwMode="auto">
            <a:xfrm rot="16200000">
              <a:off x="1392" y="1056"/>
              <a:ext cx="504" cy="6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1248" y="912"/>
              <a:ext cx="8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P &lt; 10 bar</a:t>
              </a:r>
            </a:p>
          </p:txBody>
        </p:sp>
      </p:grpSp>
      <p:grpSp>
        <p:nvGrpSpPr>
          <p:cNvPr id="79882" name="Group 10"/>
          <p:cNvGrpSpPr>
            <a:grpSpLocks/>
          </p:cNvGrpSpPr>
          <p:nvPr/>
        </p:nvGrpSpPr>
        <p:grpSpPr bwMode="auto">
          <a:xfrm>
            <a:off x="2095500" y="3429000"/>
            <a:ext cx="1409700" cy="2073275"/>
            <a:chOff x="1320" y="2160"/>
            <a:chExt cx="888" cy="1306"/>
          </a:xfrm>
        </p:grpSpPr>
        <p:cxnSp>
          <p:nvCxnSpPr>
            <p:cNvPr id="79883" name="AutoShape 11"/>
            <p:cNvCxnSpPr>
              <a:cxnSpLocks noChangeShapeType="1"/>
              <a:stCxn id="79874" idx="2"/>
              <a:endCxn id="79876" idx="1"/>
            </p:cNvCxnSpPr>
            <p:nvPr/>
          </p:nvCxnSpPr>
          <p:spPr bwMode="auto">
            <a:xfrm rot="16200000" flipH="1">
              <a:off x="1128" y="2352"/>
              <a:ext cx="1272" cy="8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1344" y="3216"/>
              <a:ext cx="8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P &gt; 10 bar</a:t>
              </a:r>
            </a:p>
          </p:txBody>
        </p:sp>
      </p:grp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365875" y="5622925"/>
            <a:ext cx="2778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PSRK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PR or SRK with MHV2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715000" y="4343400"/>
            <a:ext cx="3046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Schwartentruber-Renon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PR or SRK with WS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PR or SRK with MHV2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059613" y="3581400"/>
            <a:ext cx="2084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UNIFAC and its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 extensions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424738" y="2209800"/>
            <a:ext cx="171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UNIFAC LLE</a:t>
            </a:r>
          </a:p>
        </p:txBody>
      </p: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-76200" y="3009900"/>
            <a:ext cx="2198688" cy="815975"/>
            <a:chOff x="-48" y="1896"/>
            <a:chExt cx="1385" cy="514"/>
          </a:xfrm>
        </p:grpSpPr>
        <p:cxnSp>
          <p:nvCxnSpPr>
            <p:cNvPr id="79890" name="AutoShape 18"/>
            <p:cNvCxnSpPr>
              <a:cxnSpLocks noChangeShapeType="1"/>
              <a:endCxn id="79874" idx="1"/>
            </p:cNvCxnSpPr>
            <p:nvPr/>
          </p:nvCxnSpPr>
          <p:spPr bwMode="auto">
            <a:xfrm flipV="1">
              <a:off x="192" y="1896"/>
              <a:ext cx="86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-48" y="1968"/>
              <a:ext cx="13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Polar</a:t>
              </a:r>
            </a:p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Non-electrolytes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4000500" y="5638800"/>
            <a:ext cx="2295525" cy="396875"/>
            <a:chOff x="2520" y="3552"/>
            <a:chExt cx="1446" cy="250"/>
          </a:xfrm>
        </p:grpSpPr>
        <p:cxnSp>
          <p:nvCxnSpPr>
            <p:cNvPr id="79893" name="AutoShape 21"/>
            <p:cNvCxnSpPr>
              <a:cxnSpLocks noChangeShapeType="1"/>
              <a:stCxn id="79876" idx="2"/>
            </p:cNvCxnSpPr>
            <p:nvPr/>
          </p:nvCxnSpPr>
          <p:spPr bwMode="auto">
            <a:xfrm rot="16200000" flipH="1">
              <a:off x="3200" y="3016"/>
              <a:ext cx="86" cy="144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2832" y="3552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4000500" y="4495800"/>
            <a:ext cx="1714500" cy="533400"/>
            <a:chOff x="2520" y="2832"/>
            <a:chExt cx="1080" cy="336"/>
          </a:xfrm>
        </p:grpSpPr>
        <p:cxnSp>
          <p:nvCxnSpPr>
            <p:cNvPr id="79896" name="AutoShape 24"/>
            <p:cNvCxnSpPr>
              <a:cxnSpLocks noChangeShapeType="1"/>
              <a:stCxn id="79876" idx="0"/>
              <a:endCxn id="79886" idx="1"/>
            </p:cNvCxnSpPr>
            <p:nvPr/>
          </p:nvCxnSpPr>
          <p:spPr bwMode="auto">
            <a:xfrm rot="16200000">
              <a:off x="3002" y="2571"/>
              <a:ext cx="115" cy="108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2784" y="283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Yes</a:t>
              </a:r>
            </a:p>
          </p:txBody>
        </p:sp>
      </p:grpSp>
      <p:grpSp>
        <p:nvGrpSpPr>
          <p:cNvPr id="79898" name="Group 26"/>
          <p:cNvGrpSpPr>
            <a:grpSpLocks/>
          </p:cNvGrpSpPr>
          <p:nvPr/>
        </p:nvGrpSpPr>
        <p:grpSpPr bwMode="auto">
          <a:xfrm>
            <a:off x="3619500" y="669925"/>
            <a:ext cx="952500" cy="701675"/>
            <a:chOff x="2280" y="422"/>
            <a:chExt cx="600" cy="442"/>
          </a:xfrm>
        </p:grpSpPr>
        <p:sp>
          <p:nvSpPr>
            <p:cNvPr id="79899" name="Text Box 27"/>
            <p:cNvSpPr txBox="1">
              <a:spLocks noChangeArrowheads="1"/>
            </p:cNvSpPr>
            <p:nvPr/>
          </p:nvSpPr>
          <p:spPr bwMode="auto">
            <a:xfrm>
              <a:off x="2448" y="42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Yes</a:t>
              </a:r>
            </a:p>
          </p:txBody>
        </p:sp>
        <p:cxnSp>
          <p:nvCxnSpPr>
            <p:cNvPr id="79900" name="AutoShape 28"/>
            <p:cNvCxnSpPr>
              <a:cxnSpLocks noChangeShapeType="1"/>
              <a:stCxn id="79875" idx="0"/>
              <a:endCxn id="79877" idx="1"/>
            </p:cNvCxnSpPr>
            <p:nvPr/>
          </p:nvCxnSpPr>
          <p:spPr bwMode="auto">
            <a:xfrm rot="16200000">
              <a:off x="2472" y="456"/>
              <a:ext cx="216" cy="6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79901" name="AutoShape 29"/>
          <p:cNvSpPr>
            <a:spLocks noChangeArrowheads="1"/>
          </p:cNvSpPr>
          <p:nvPr/>
        </p:nvSpPr>
        <p:spPr bwMode="auto">
          <a:xfrm>
            <a:off x="5486400" y="26670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LL?</a:t>
            </a:r>
          </a:p>
        </p:txBody>
      </p:sp>
      <p:grpSp>
        <p:nvGrpSpPr>
          <p:cNvPr id="79902" name="Group 30"/>
          <p:cNvGrpSpPr>
            <a:grpSpLocks/>
          </p:cNvGrpSpPr>
          <p:nvPr/>
        </p:nvGrpSpPr>
        <p:grpSpPr bwMode="auto">
          <a:xfrm>
            <a:off x="3619500" y="2209800"/>
            <a:ext cx="1866900" cy="930275"/>
            <a:chOff x="2280" y="1392"/>
            <a:chExt cx="1176" cy="586"/>
          </a:xfrm>
        </p:grpSpPr>
        <p:sp>
          <p:nvSpPr>
            <p:cNvPr id="79903" name="Text Box 31"/>
            <p:cNvSpPr txBox="1">
              <a:spLocks noChangeArrowheads="1"/>
            </p:cNvSpPr>
            <p:nvPr/>
          </p:nvSpPr>
          <p:spPr bwMode="auto">
            <a:xfrm>
              <a:off x="2496" y="1728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</a:t>
              </a:r>
            </a:p>
          </p:txBody>
        </p:sp>
        <p:cxnSp>
          <p:nvCxnSpPr>
            <p:cNvPr id="79904" name="AutoShape 32"/>
            <p:cNvCxnSpPr>
              <a:cxnSpLocks noChangeShapeType="1"/>
              <a:stCxn id="79875" idx="2"/>
              <a:endCxn id="79901" idx="1"/>
            </p:cNvCxnSpPr>
            <p:nvPr/>
          </p:nvCxnSpPr>
          <p:spPr bwMode="auto">
            <a:xfrm rot="16200000" flipH="1">
              <a:off x="2592" y="1080"/>
              <a:ext cx="552" cy="117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79905" name="Group 33"/>
          <p:cNvGrpSpPr>
            <a:grpSpLocks/>
          </p:cNvGrpSpPr>
          <p:nvPr/>
        </p:nvGrpSpPr>
        <p:grpSpPr bwMode="auto">
          <a:xfrm>
            <a:off x="5981700" y="3505200"/>
            <a:ext cx="1077913" cy="473075"/>
            <a:chOff x="3768" y="2208"/>
            <a:chExt cx="679" cy="298"/>
          </a:xfrm>
        </p:grpSpPr>
        <p:cxnSp>
          <p:nvCxnSpPr>
            <p:cNvPr id="79906" name="AutoShape 34"/>
            <p:cNvCxnSpPr>
              <a:cxnSpLocks noChangeShapeType="1"/>
              <a:stCxn id="79901" idx="2"/>
              <a:endCxn id="79887" idx="1"/>
            </p:cNvCxnSpPr>
            <p:nvPr/>
          </p:nvCxnSpPr>
          <p:spPr bwMode="auto">
            <a:xfrm rot="16200000" flipH="1">
              <a:off x="3973" y="2003"/>
              <a:ext cx="269" cy="67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9907" name="Text Box 35"/>
            <p:cNvSpPr txBox="1">
              <a:spLocks noChangeArrowheads="1"/>
            </p:cNvSpPr>
            <p:nvPr/>
          </p:nvSpPr>
          <p:spPr bwMode="auto">
            <a:xfrm>
              <a:off x="3936" y="2256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</a:t>
              </a:r>
            </a:p>
          </p:txBody>
        </p:sp>
      </p:grpSp>
      <p:grpSp>
        <p:nvGrpSpPr>
          <p:cNvPr id="79908" name="Group 36"/>
          <p:cNvGrpSpPr>
            <a:grpSpLocks/>
          </p:cNvGrpSpPr>
          <p:nvPr/>
        </p:nvGrpSpPr>
        <p:grpSpPr bwMode="auto">
          <a:xfrm>
            <a:off x="5981700" y="2057400"/>
            <a:ext cx="1333500" cy="609600"/>
            <a:chOff x="3768" y="1296"/>
            <a:chExt cx="840" cy="384"/>
          </a:xfrm>
        </p:grpSpPr>
        <p:cxnSp>
          <p:nvCxnSpPr>
            <p:cNvPr id="79909" name="AutoShape 37"/>
            <p:cNvCxnSpPr>
              <a:cxnSpLocks noChangeShapeType="1"/>
              <a:stCxn id="79901" idx="0"/>
            </p:cNvCxnSpPr>
            <p:nvPr/>
          </p:nvCxnSpPr>
          <p:spPr bwMode="auto">
            <a:xfrm rot="16200000">
              <a:off x="4092" y="1164"/>
              <a:ext cx="192" cy="8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3936" y="129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Yes</a:t>
              </a:r>
            </a:p>
          </p:txBody>
        </p:sp>
      </p:grpSp>
      <p:grpSp>
        <p:nvGrpSpPr>
          <p:cNvPr id="79911" name="Group 39"/>
          <p:cNvGrpSpPr>
            <a:grpSpLocks/>
          </p:cNvGrpSpPr>
          <p:nvPr/>
        </p:nvGrpSpPr>
        <p:grpSpPr bwMode="auto">
          <a:xfrm>
            <a:off x="5067300" y="-15875"/>
            <a:ext cx="1562100" cy="625475"/>
            <a:chOff x="3192" y="-10"/>
            <a:chExt cx="984" cy="394"/>
          </a:xfrm>
        </p:grpSpPr>
        <p:cxnSp>
          <p:nvCxnSpPr>
            <p:cNvPr id="79912" name="AutoShape 40"/>
            <p:cNvCxnSpPr>
              <a:cxnSpLocks noChangeShapeType="1"/>
              <a:stCxn id="79877" idx="0"/>
            </p:cNvCxnSpPr>
            <p:nvPr/>
          </p:nvCxnSpPr>
          <p:spPr bwMode="auto">
            <a:xfrm rot="16200000">
              <a:off x="3588" y="-204"/>
              <a:ext cx="192" cy="98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3408" y="-1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Yes</a:t>
              </a:r>
            </a:p>
          </p:txBody>
        </p:sp>
      </p:grpSp>
      <p:grpSp>
        <p:nvGrpSpPr>
          <p:cNvPr id="79914" name="Group 42"/>
          <p:cNvGrpSpPr>
            <a:grpSpLocks/>
          </p:cNvGrpSpPr>
          <p:nvPr/>
        </p:nvGrpSpPr>
        <p:grpSpPr bwMode="auto">
          <a:xfrm>
            <a:off x="5067300" y="1447800"/>
            <a:ext cx="1600200" cy="473075"/>
            <a:chOff x="3192" y="912"/>
            <a:chExt cx="1008" cy="298"/>
          </a:xfrm>
        </p:grpSpPr>
        <p:cxnSp>
          <p:nvCxnSpPr>
            <p:cNvPr id="79915" name="AutoShape 43"/>
            <p:cNvCxnSpPr>
              <a:cxnSpLocks noChangeShapeType="1"/>
              <a:stCxn id="79877" idx="2"/>
            </p:cNvCxnSpPr>
            <p:nvPr/>
          </p:nvCxnSpPr>
          <p:spPr bwMode="auto">
            <a:xfrm rot="16200000" flipH="1">
              <a:off x="3552" y="552"/>
              <a:ext cx="288" cy="100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79916" name="Text Box 44"/>
            <p:cNvSpPr txBox="1">
              <a:spLocks noChangeArrowheads="1"/>
            </p:cNvSpPr>
            <p:nvPr/>
          </p:nvSpPr>
          <p:spPr bwMode="auto">
            <a:xfrm>
              <a:off x="3360" y="960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</a:t>
              </a:r>
            </a:p>
          </p:txBody>
        </p:sp>
      </p:grp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6705600" y="1143000"/>
            <a:ext cx="2200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WILSON, NRTL,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UNIQUAC and 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their variances</a:t>
            </a:r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6540500" y="0"/>
            <a:ext cx="2452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NRTL, UNIQUAC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and their variances</a:t>
            </a:r>
          </a:p>
        </p:txBody>
      </p:sp>
      <p:sp>
        <p:nvSpPr>
          <p:cNvPr id="79919" name="AutoShape 47"/>
          <p:cNvSpPr>
            <a:spLocks noChangeAspect="1" noChangeArrowheads="1"/>
          </p:cNvSpPr>
          <p:nvPr/>
        </p:nvSpPr>
        <p:spPr bwMode="auto">
          <a:xfrm>
            <a:off x="100013" y="4495800"/>
            <a:ext cx="496887" cy="4206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LL?</a:t>
            </a:r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609600" y="4572000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Liquid/Liquid</a:t>
            </a:r>
          </a:p>
        </p:txBody>
      </p:sp>
      <p:sp>
        <p:nvSpPr>
          <p:cNvPr id="79921" name="AutoShape 49"/>
          <p:cNvSpPr>
            <a:spLocks noChangeAspect="1" noChangeArrowheads="1"/>
          </p:cNvSpPr>
          <p:nvPr/>
        </p:nvSpPr>
        <p:spPr bwMode="auto">
          <a:xfrm>
            <a:off x="100013" y="5105400"/>
            <a:ext cx="496887" cy="4206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P?</a:t>
            </a:r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633413" y="510540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Pressure</a:t>
            </a:r>
          </a:p>
        </p:txBody>
      </p:sp>
      <p:sp>
        <p:nvSpPr>
          <p:cNvPr id="79923" name="AutoShape 51"/>
          <p:cNvSpPr>
            <a:spLocks noChangeAspect="1" noChangeArrowheads="1"/>
          </p:cNvSpPr>
          <p:nvPr/>
        </p:nvSpPr>
        <p:spPr bwMode="auto">
          <a:xfrm>
            <a:off x="104775" y="5715000"/>
            <a:ext cx="496888" cy="420688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ij?</a:t>
            </a: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638175" y="5791200"/>
            <a:ext cx="2706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Interaction Parameters</a:t>
            </a:r>
          </a:p>
          <a:p>
            <a:r>
              <a:rPr lang="en-US" sz="1800">
                <a:latin typeface="Comic Sans MS" pitchFamily="66" charset="0"/>
                <a:cs typeface="David" pitchFamily="2" charset="-79"/>
              </a:rPr>
              <a:t> Available</a:t>
            </a:r>
          </a:p>
        </p:txBody>
      </p:sp>
      <p:sp>
        <p:nvSpPr>
          <p:cNvPr id="79925" name="Rectangle 53"/>
          <p:cNvSpPr>
            <a:spLocks noChangeArrowheads="1"/>
          </p:cNvSpPr>
          <p:nvPr/>
        </p:nvSpPr>
        <p:spPr bwMode="auto">
          <a:xfrm>
            <a:off x="0" y="5334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rtl="1">
              <a:lnSpc>
                <a:spcPct val="70000"/>
              </a:lnSpc>
            </a:pPr>
            <a:r>
              <a:rPr lang="en-US" sz="2800" b="1">
                <a:solidFill>
                  <a:schemeClr val="tx2"/>
                </a:solidFill>
                <a:latin typeface="Comic Sans MS" pitchFamily="66" charset="0"/>
                <a:cs typeface="Times New Roman (Hebrew)" pitchFamily="26" charset="-79"/>
              </a:rPr>
              <a:t>Figure 2</a:t>
            </a:r>
          </a:p>
        </p:txBody>
      </p:sp>
      <p:sp>
        <p:nvSpPr>
          <p:cNvPr id="79926" name="AutoShape 54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64008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1676400" y="2590800"/>
            <a:ext cx="8382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  <a:cs typeface="David" pitchFamily="2" charset="-79"/>
              </a:rPr>
              <a:t>VAP?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3124200" y="1371600"/>
            <a:ext cx="990600" cy="838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  <a:cs typeface="David" pitchFamily="2" charset="-79"/>
              </a:rPr>
              <a:t>DP?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2095500" y="1447800"/>
            <a:ext cx="1028700" cy="1143000"/>
            <a:chOff x="1320" y="912"/>
            <a:chExt cx="648" cy="720"/>
          </a:xfrm>
        </p:grpSpPr>
        <p:cxnSp>
          <p:nvCxnSpPr>
            <p:cNvPr id="80901" name="AutoShape 5"/>
            <p:cNvCxnSpPr>
              <a:cxnSpLocks noChangeShapeType="1"/>
              <a:stCxn id="80898" idx="0"/>
              <a:endCxn id="80899" idx="1"/>
            </p:cNvCxnSpPr>
            <p:nvPr/>
          </p:nvCxnSpPr>
          <p:spPr bwMode="auto">
            <a:xfrm rot="16200000">
              <a:off x="1392" y="1056"/>
              <a:ext cx="504" cy="6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1440" y="9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Yes</a:t>
              </a:r>
            </a:p>
          </p:txBody>
        </p:sp>
      </p:grpSp>
      <p:grpSp>
        <p:nvGrpSpPr>
          <p:cNvPr id="80903" name="Group 7"/>
          <p:cNvGrpSpPr>
            <a:grpSpLocks/>
          </p:cNvGrpSpPr>
          <p:nvPr/>
        </p:nvGrpSpPr>
        <p:grpSpPr bwMode="auto">
          <a:xfrm>
            <a:off x="2095500" y="3429000"/>
            <a:ext cx="3543300" cy="473075"/>
            <a:chOff x="1320" y="2160"/>
            <a:chExt cx="2232" cy="298"/>
          </a:xfrm>
        </p:grpSpPr>
        <p:cxnSp>
          <p:nvCxnSpPr>
            <p:cNvPr id="80904" name="AutoShape 8"/>
            <p:cNvCxnSpPr>
              <a:cxnSpLocks noChangeShapeType="1"/>
              <a:stCxn id="80898" idx="2"/>
              <a:endCxn id="80906" idx="1"/>
            </p:cNvCxnSpPr>
            <p:nvPr/>
          </p:nvCxnSpPr>
          <p:spPr bwMode="auto">
            <a:xfrm rot="16200000" flipH="1">
              <a:off x="2301" y="1179"/>
              <a:ext cx="269" cy="22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80905" name="Text Box 9"/>
            <p:cNvSpPr txBox="1">
              <a:spLocks noChangeArrowheads="1"/>
            </p:cNvSpPr>
            <p:nvPr/>
          </p:nvSpPr>
          <p:spPr bwMode="auto">
            <a:xfrm>
              <a:off x="1680" y="2208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No</a:t>
              </a:r>
            </a:p>
          </p:txBody>
        </p:sp>
      </p:grp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638800" y="3352800"/>
            <a:ext cx="3171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Wilson, NRTL,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UNIQUAC, or UNIFAC* 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with ideal Gas or RK EOS</a:t>
            </a:r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0" y="3009900"/>
            <a:ext cx="1676400" cy="1425575"/>
            <a:chOff x="0" y="1896"/>
            <a:chExt cx="1056" cy="898"/>
          </a:xfrm>
        </p:grpSpPr>
        <p:cxnSp>
          <p:nvCxnSpPr>
            <p:cNvPr id="80908" name="AutoShape 12"/>
            <p:cNvCxnSpPr>
              <a:cxnSpLocks noChangeShapeType="1"/>
              <a:endCxn id="80898" idx="1"/>
            </p:cNvCxnSpPr>
            <p:nvPr/>
          </p:nvCxnSpPr>
          <p:spPr bwMode="auto">
            <a:xfrm flipV="1">
              <a:off x="192" y="1896"/>
              <a:ext cx="86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0" y="1968"/>
              <a:ext cx="9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Wilson </a:t>
              </a:r>
            </a:p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NRTL</a:t>
              </a:r>
            </a:p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UNIQUAC</a:t>
              </a:r>
            </a:p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UNIFAC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3619500" y="533400"/>
            <a:ext cx="1757363" cy="838200"/>
            <a:chOff x="2280" y="336"/>
            <a:chExt cx="1107" cy="528"/>
          </a:xfrm>
        </p:grpSpPr>
        <p:cxnSp>
          <p:nvCxnSpPr>
            <p:cNvPr id="80911" name="AutoShape 15"/>
            <p:cNvCxnSpPr>
              <a:cxnSpLocks noChangeShapeType="1"/>
              <a:stCxn id="80899" idx="0"/>
              <a:endCxn id="80917" idx="1"/>
            </p:cNvCxnSpPr>
            <p:nvPr/>
          </p:nvCxnSpPr>
          <p:spPr bwMode="auto">
            <a:xfrm rot="16200000">
              <a:off x="2680" y="157"/>
              <a:ext cx="307" cy="110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2346" y="336"/>
              <a:ext cx="8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Hexamers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3619500" y="2133600"/>
            <a:ext cx="1544638" cy="396875"/>
            <a:chOff x="2280" y="1344"/>
            <a:chExt cx="973" cy="250"/>
          </a:xfrm>
        </p:grpSpPr>
        <p:cxnSp>
          <p:nvCxnSpPr>
            <p:cNvPr id="80914" name="AutoShape 18"/>
            <p:cNvCxnSpPr>
              <a:cxnSpLocks noChangeShapeType="1"/>
              <a:stCxn id="80899" idx="2"/>
              <a:endCxn id="80916" idx="1"/>
            </p:cNvCxnSpPr>
            <p:nvPr/>
          </p:nvCxnSpPr>
          <p:spPr bwMode="auto">
            <a:xfrm rot="16200000" flipH="1">
              <a:off x="2680" y="992"/>
              <a:ext cx="173" cy="97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2496" y="1344"/>
              <a:ext cx="6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  <a:cs typeface="David" pitchFamily="2" charset="-79"/>
                </a:rPr>
                <a:t>Dimers</a:t>
              </a:r>
            </a:p>
          </p:txBody>
        </p:sp>
      </p:grp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5164138" y="1981200"/>
            <a:ext cx="3979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Wilson, NRTL, UNIQUAC,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 UNIFAC with Hayden O’Connell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 or Northnagel EOS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376863" y="381000"/>
            <a:ext cx="3767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Wilson, NRTL, UNIQUAC,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 or UNIFAC with special EOS </a:t>
            </a:r>
          </a:p>
          <a:p>
            <a:r>
              <a:rPr lang="en-US" sz="2000">
                <a:latin typeface="Comic Sans MS" pitchFamily="66" charset="0"/>
                <a:cs typeface="David" pitchFamily="2" charset="-79"/>
              </a:rPr>
              <a:t>for Hexamers</a:t>
            </a:r>
          </a:p>
        </p:txBody>
      </p:sp>
      <p:sp>
        <p:nvSpPr>
          <p:cNvPr id="80918" name="AutoShape 22"/>
          <p:cNvSpPr>
            <a:spLocks noChangeAspect="1" noChangeArrowheads="1"/>
          </p:cNvSpPr>
          <p:nvPr/>
        </p:nvSpPr>
        <p:spPr bwMode="auto">
          <a:xfrm>
            <a:off x="0" y="4800600"/>
            <a:ext cx="655638" cy="55562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VAP?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762000" y="4876800"/>
            <a:ext cx="276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Vapor Phase Association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685800" y="5486400"/>
            <a:ext cx="3046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  <a:cs typeface="David" pitchFamily="2" charset="-79"/>
              </a:rPr>
              <a:t>Degrees of Polymerizatiom</a:t>
            </a:r>
          </a:p>
        </p:txBody>
      </p:sp>
      <p:sp>
        <p:nvSpPr>
          <p:cNvPr id="80921" name="AutoShape 25"/>
          <p:cNvSpPr>
            <a:spLocks noChangeAspect="1" noChangeArrowheads="1"/>
          </p:cNvSpPr>
          <p:nvPr/>
        </p:nvSpPr>
        <p:spPr bwMode="auto">
          <a:xfrm>
            <a:off x="0" y="5410200"/>
            <a:ext cx="655638" cy="55562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  <a:cs typeface="David" pitchFamily="2" charset="-79"/>
              </a:rPr>
              <a:t>DP?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4267200" y="52578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David" pitchFamily="2" charset="-79"/>
              </a:rPr>
              <a:t>UNIFAC* and its Extensions </a:t>
            </a:r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0" y="5334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rtl="1">
              <a:lnSpc>
                <a:spcPct val="70000"/>
              </a:lnSpc>
            </a:pPr>
            <a:r>
              <a:rPr lang="en-US" sz="2800" b="1">
                <a:solidFill>
                  <a:schemeClr val="tx2"/>
                </a:solidFill>
                <a:latin typeface="Comic Sans MS" pitchFamily="66" charset="0"/>
                <a:cs typeface="Times New Roman (Hebrew)" pitchFamily="26" charset="-79"/>
              </a:rPr>
              <a:t>Figure 3</a:t>
            </a:r>
          </a:p>
        </p:txBody>
      </p:sp>
      <p:sp>
        <p:nvSpPr>
          <p:cNvPr id="80924" name="AutoShape 28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64008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Distillation Problems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Multi-component Distillation</a:t>
            </a:r>
          </a:p>
          <a:p>
            <a:pPr lvl="1"/>
            <a:r>
              <a:rPr lang="en-US" dirty="0"/>
              <a:t>Selection of Column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 smtClean="0"/>
              <a:t>Selection of tray for </a:t>
            </a:r>
            <a:r>
              <a:rPr lang="en-US" smtClean="0"/>
              <a:t>side stream</a:t>
            </a:r>
            <a:endParaRPr lang="en-US"/>
          </a:p>
          <a:p>
            <a:r>
              <a:rPr lang="en-US" dirty="0" err="1"/>
              <a:t>Azeotropy</a:t>
            </a:r>
            <a:endParaRPr lang="en-US" dirty="0"/>
          </a:p>
          <a:p>
            <a:pPr lvl="1"/>
            <a:r>
              <a:rPr lang="en-US" dirty="0"/>
              <a:t>Overcoming it to get pure products</a:t>
            </a:r>
          </a:p>
          <a:p>
            <a:r>
              <a:rPr lang="en-US" dirty="0"/>
              <a:t>Heat Integration</a:t>
            </a:r>
          </a:p>
          <a:p>
            <a:pPr lvl="1"/>
            <a:r>
              <a:rPr lang="en-US" dirty="0"/>
              <a:t>Decreasing the cost of separations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for the Selection of a Separation Method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Energy Separation Agent (ESA)</a:t>
            </a:r>
          </a:p>
          <a:p>
            <a:pPr lvl="1"/>
            <a:r>
              <a:rPr lang="en-US"/>
              <a:t>Phase condition of feed</a:t>
            </a:r>
          </a:p>
          <a:p>
            <a:pPr lvl="1"/>
            <a:r>
              <a:rPr lang="en-US"/>
              <a:t>Separation Factor</a:t>
            </a:r>
          </a:p>
          <a:p>
            <a:pPr lvl="1"/>
            <a:r>
              <a:rPr lang="en-US"/>
              <a:t>Cost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Mass Separation Agent (MSA)</a:t>
            </a:r>
          </a:p>
          <a:p>
            <a:pPr lvl="1"/>
            <a:r>
              <a:rPr lang="en-US"/>
              <a:t>Phase condition of feed</a:t>
            </a:r>
          </a:p>
          <a:p>
            <a:pPr lvl="1"/>
            <a:r>
              <a:rPr lang="en-US"/>
              <a:t>Choice of MSA Additive</a:t>
            </a:r>
          </a:p>
          <a:p>
            <a:pPr lvl="1"/>
            <a:r>
              <a:rPr lang="en-US"/>
              <a:t>Separation Factor</a:t>
            </a:r>
          </a:p>
          <a:p>
            <a:pPr lvl="1"/>
            <a:r>
              <a:rPr lang="en-US"/>
              <a:t>Regeneration of MSA</a:t>
            </a:r>
          </a:p>
          <a:p>
            <a:pPr lvl="1"/>
            <a:r>
              <a:rPr lang="en-US"/>
              <a:t>Cost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28600" y="4343400"/>
          <a:ext cx="2362200" cy="2219325"/>
        </p:xfrm>
        <a:graphic>
          <a:graphicData uri="http://schemas.openxmlformats.org/presentationml/2006/ole">
            <p:oleObj spid="_x0000_s11271" name="Equation" r:id="rId4" imgW="838080" imgH="787320" progId="Equation.3">
              <p:embed/>
            </p:oleObj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81400" y="5791200"/>
            <a:ext cx="4933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Phases I and II, </a:t>
            </a:r>
          </a:p>
          <a:p>
            <a:r>
              <a:rPr lang="en-US" sz="2000"/>
              <a:t>Components 1 and 2 (light key and heavy key)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Distillation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413" y="0"/>
            <a:ext cx="5208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Distillation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4864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6210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Types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r>
              <a:rPr lang="en-US"/>
              <a:t>Bubble Cap Tray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3810000" cy="4114800"/>
          </a:xfrm>
        </p:spPr>
        <p:txBody>
          <a:bodyPr/>
          <a:lstStyle/>
          <a:p>
            <a:r>
              <a:rPr lang="en-US"/>
              <a:t>Sieve Tray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738" y="2057400"/>
            <a:ext cx="4513262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9713"/>
            <a:ext cx="4572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92325"/>
            <a:ext cx="3429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Packed Towers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 Packing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Structured Packing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33688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43200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8006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415088" y="5638800"/>
            <a:ext cx="2728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Note: Importance of </a:t>
            </a:r>
          </a:p>
          <a:p>
            <a:r>
              <a:rPr lang="en-US"/>
              <a:t>Distributor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Distillation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Relative Volatility</a:t>
            </a:r>
          </a:p>
          <a:p>
            <a:endParaRPr lang="en-US" sz="2800"/>
          </a:p>
          <a:p>
            <a:r>
              <a:rPr lang="en-US" sz="2800"/>
              <a:t>Equilibrium Line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057400"/>
            <a:ext cx="1447800" cy="792163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352800"/>
            <a:ext cx="2895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2390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α=K</a:t>
            </a:r>
            <a:r>
              <a:rPr lang="en-US" baseline="-25000"/>
              <a:t>L</a:t>
            </a:r>
            <a:r>
              <a:rPr lang="en-US"/>
              <a:t>/K</a:t>
            </a:r>
            <a:r>
              <a:rPr lang="en-US" baseline="-25000"/>
              <a:t>H</a:t>
            </a:r>
            <a:r>
              <a:rPr lang="en-US"/>
              <a:t> </a:t>
            </a: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1908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9264</TotalTime>
  <Words>1028</Words>
  <Application>Microsoft Office PowerPoint</Application>
  <PresentationFormat>On-screen Show (4:3)</PresentationFormat>
  <Paragraphs>294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 New Roman</vt:lpstr>
      <vt:lpstr>Comic Sans MS</vt:lpstr>
      <vt:lpstr>David</vt:lpstr>
      <vt:lpstr>Times New Roman (Hebrew)</vt:lpstr>
      <vt:lpstr>Default Design</vt:lpstr>
      <vt:lpstr>Microsoft Equation 3.0</vt:lpstr>
      <vt:lpstr>Microsoft Excel Worksheet</vt:lpstr>
      <vt:lpstr>Distillation in Design</vt:lpstr>
      <vt:lpstr>Slide 2</vt:lpstr>
      <vt:lpstr>Use of Separation Units</vt:lpstr>
      <vt:lpstr>Criteria for the Selection of a Separation Method</vt:lpstr>
      <vt:lpstr>Distillation</vt:lpstr>
      <vt:lpstr>Distillation</vt:lpstr>
      <vt:lpstr>Plate Types</vt:lpstr>
      <vt:lpstr>Packed Towers</vt:lpstr>
      <vt:lpstr>Distillation</vt:lpstr>
      <vt:lpstr>Distillation</vt:lpstr>
      <vt:lpstr>Minimum Reflux Ratio</vt:lpstr>
      <vt:lpstr>McCabe-Thiele</vt:lpstr>
      <vt:lpstr>Step Off Equilibrium Trays</vt:lpstr>
      <vt:lpstr>What are you going to learn next year?</vt:lpstr>
      <vt:lpstr>Marginal Vapor Rate</vt:lpstr>
      <vt:lpstr>Direct Distillation Sequence</vt:lpstr>
      <vt:lpstr>Column Sequences</vt:lpstr>
      <vt:lpstr>How do I evaluate which is best sequence?</vt:lpstr>
      <vt:lpstr>Marginal Vapor Rate</vt:lpstr>
      <vt:lpstr>Selecting Multiple Column Separation Trains</vt:lpstr>
      <vt:lpstr>Problem</vt:lpstr>
      <vt:lpstr>After Flash to 100F @ 500 psia</vt:lpstr>
      <vt:lpstr>Simplified Marginal Vapor Flow Analysis</vt:lpstr>
      <vt:lpstr>Column Design</vt:lpstr>
      <vt:lpstr>How To Determine the Column Pressure given coolant</vt:lpstr>
      <vt:lpstr>Steam Ejector Generates the Vacuum.</vt:lpstr>
      <vt:lpstr>Design Issues</vt:lpstr>
      <vt:lpstr>Tray Efficiency</vt:lpstr>
      <vt:lpstr>Costing</vt:lpstr>
      <vt:lpstr>Column Costs</vt:lpstr>
      <vt:lpstr>Problem</vt:lpstr>
      <vt:lpstr>Simulator Methods - Aspen</vt:lpstr>
      <vt:lpstr>Eric Carlson’s Recommendations</vt:lpstr>
      <vt:lpstr>Slide 34</vt:lpstr>
      <vt:lpstr>Slide 35</vt:lpstr>
      <vt:lpstr>Distillation Problems</vt:lpstr>
    </vt:vector>
  </TitlesOfParts>
  <Company>consultant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Trains</dc:title>
  <dc:creator>Terry A Ring</dc:creator>
  <cp:lastModifiedBy>ring</cp:lastModifiedBy>
  <cp:revision>44</cp:revision>
  <dcterms:created xsi:type="dcterms:W3CDTF">2004-02-04T04:07:35Z</dcterms:created>
  <dcterms:modified xsi:type="dcterms:W3CDTF">2010-04-05T01:52:54Z</dcterms:modified>
</cp:coreProperties>
</file>